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42" r:id="rId3"/>
    <p:sldId id="325" r:id="rId5"/>
    <p:sldId id="326" r:id="rId6"/>
    <p:sldId id="321" r:id="rId7"/>
    <p:sldId id="350" r:id="rId8"/>
    <p:sldId id="346" r:id="rId9"/>
    <p:sldId id="351" r:id="rId10"/>
    <p:sldId id="354" r:id="rId11"/>
    <p:sldId id="353" r:id="rId12"/>
    <p:sldId id="355" r:id="rId13"/>
    <p:sldId id="401" r:id="rId14"/>
    <p:sldId id="367" r:id="rId15"/>
    <p:sldId id="368" r:id="rId16"/>
    <p:sldId id="369" r:id="rId17"/>
    <p:sldId id="360" r:id="rId18"/>
    <p:sldId id="366" r:id="rId19"/>
    <p:sldId id="370" r:id="rId20"/>
    <p:sldId id="371" r:id="rId21"/>
    <p:sldId id="376" r:id="rId22"/>
    <p:sldId id="373" r:id="rId23"/>
    <p:sldId id="375" r:id="rId24"/>
    <p:sldId id="361" r:id="rId25"/>
    <p:sldId id="443" r:id="rId26"/>
    <p:sldId id="444" r:id="rId27"/>
    <p:sldId id="445" r:id="rId28"/>
    <p:sldId id="446" r:id="rId29"/>
    <p:sldId id="447" r:id="rId30"/>
    <p:sldId id="362" r:id="rId31"/>
    <p:sldId id="384" r:id="rId32"/>
    <p:sldId id="386" r:id="rId33"/>
    <p:sldId id="385" r:id="rId34"/>
    <p:sldId id="450" r:id="rId35"/>
    <p:sldId id="451" r:id="rId36"/>
    <p:sldId id="387" r:id="rId37"/>
    <p:sldId id="363" r:id="rId38"/>
    <p:sldId id="397" r:id="rId39"/>
    <p:sldId id="379" r:id="rId40"/>
    <p:sldId id="364" r:id="rId41"/>
    <p:sldId id="400" r:id="rId42"/>
    <p:sldId id="398" r:id="rId43"/>
    <p:sldId id="440" r:id="rId44"/>
    <p:sldId id="441" r:id="rId45"/>
    <p:sldId id="442" r:id="rId46"/>
    <p:sldId id="399" r:id="rId47"/>
    <p:sldId id="438" r:id="rId48"/>
    <p:sldId id="452" r:id="rId49"/>
    <p:sldId id="431" r:id="rId50"/>
    <p:sldId id="449" r:id="rId51"/>
    <p:sldId id="448" r:id="rId52"/>
    <p:sldId id="432" r:id="rId53"/>
    <p:sldId id="453" r:id="rId54"/>
    <p:sldId id="454" r:id="rId55"/>
    <p:sldId id="455" r:id="rId56"/>
    <p:sldId id="365" r:id="rId57"/>
    <p:sldId id="377" r:id="rId58"/>
    <p:sldId id="380" r:id="rId59"/>
    <p:sldId id="382" r:id="rId60"/>
    <p:sldId id="381" r:id="rId61"/>
  </p:sldIdLst>
  <p:sldSz cx="9144000" cy="5143500" type="screen16x9"/>
  <p:notesSz cx="6858000" cy="9144000"/>
  <p:embeddedFontLst>
    <p:embeddedFont>
      <p:font typeface="方正正黑简体" panose="02000000000000000000" pitchFamily="2" charset="-122"/>
      <p:regular r:id="rId65"/>
    </p:embeddedFont>
    <p:embeddedFont>
      <p:font typeface="微软雅黑" panose="020B0503020204020204" pitchFamily="34" charset="-122"/>
      <p:regular r:id="rId66"/>
    </p:embeddedFont>
    <p:embeddedFont>
      <p:font typeface="Calibri" panose="020F0502020204030204" pitchFamily="34" charset="0"/>
      <p:regular r:id="rId67"/>
      <p:bold r:id="rId68"/>
      <p:italic r:id="rId69"/>
      <p:boldItalic r:id="rId70"/>
    </p:embeddedFont>
    <p:embeddedFont>
      <p:font typeface="方正正纤黑简体" panose="02000000000000000000" pitchFamily="2" charset="-122"/>
      <p:regular r:id="rId71"/>
    </p:embeddedFont>
    <p:embeddedFont>
      <p:font typeface="等线" panose="02010600030101010101" charset="-122"/>
      <p:regular r:id="rId72"/>
    </p:embeddedFont>
    <p:embeddedFont>
      <p:font typeface="Segoe UI Semilight" panose="020B0402040204020203" pitchFamily="34" charset="0"/>
      <p:regular r:id="rId73"/>
      <p:italic r:id="rId74"/>
    </p:embeddedFont>
    <p:embeddedFont>
      <p:font typeface="方正正黑简体" panose="02000000000000000000"/>
      <p:regular r:id="rId75"/>
    </p:embeddedFont>
    <p:embeddedFont>
      <p:font typeface="等线 Light" panose="02010600030101010101" charset="-122"/>
      <p:regular r:id="rId76"/>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5pPr>
    <a:lvl6pPr marL="22860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6pPr>
    <a:lvl7pPr marL="27432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7pPr>
    <a:lvl8pPr marL="32004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8pPr>
    <a:lvl9pPr marL="36576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22" autoAdjust="0"/>
  </p:normalViewPr>
  <p:slideViewPr>
    <p:cSldViewPr snapToGrid="0">
      <p:cViewPr varScale="1">
        <p:scale>
          <a:sx n="86" d="100"/>
          <a:sy n="86" d="100"/>
        </p:scale>
        <p:origin x="876" y="84"/>
      </p:cViewPr>
      <p:guideLst>
        <p:guide orient="horz" pos="1645"/>
        <p:guide pos="2916"/>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font" Target="fonts/font12.fntdata"/><Relationship Id="rId75" Type="http://schemas.openxmlformats.org/officeDocument/2006/relationships/font" Target="fonts/font11.fntdata"/><Relationship Id="rId74" Type="http://schemas.openxmlformats.org/officeDocument/2006/relationships/font" Target="fonts/font10.fntdata"/><Relationship Id="rId73" Type="http://schemas.openxmlformats.org/officeDocument/2006/relationships/font" Target="fonts/font9.fntdata"/><Relationship Id="rId72" Type="http://schemas.openxmlformats.org/officeDocument/2006/relationships/font" Target="fonts/font8.fntdata"/><Relationship Id="rId71" Type="http://schemas.openxmlformats.org/officeDocument/2006/relationships/font" Target="fonts/font7.fntdata"/><Relationship Id="rId70" Type="http://schemas.openxmlformats.org/officeDocument/2006/relationships/font" Target="fonts/font6.fntdata"/><Relationship Id="rId7" Type="http://schemas.openxmlformats.org/officeDocument/2006/relationships/slide" Target="slides/slide4.xml"/><Relationship Id="rId69" Type="http://schemas.openxmlformats.org/officeDocument/2006/relationships/font" Target="fonts/font5.fntdata"/><Relationship Id="rId68" Type="http://schemas.openxmlformats.org/officeDocument/2006/relationships/font" Target="fonts/font4.fntdata"/><Relationship Id="rId67" Type="http://schemas.openxmlformats.org/officeDocument/2006/relationships/font" Target="fonts/font3.fntdata"/><Relationship Id="rId66" Type="http://schemas.openxmlformats.org/officeDocument/2006/relationships/font" Target="fonts/font2.fntdata"/><Relationship Id="rId65" Type="http://schemas.openxmlformats.org/officeDocument/2006/relationships/font" Target="fonts/font1.fntdata"/><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213C6FD-E061-4ACF-8D4A-82CB9FBEB423}"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宋体" panose="02010600030101010101" pitchFamily="2" charset="-122"/>
              </a:defRPr>
            </a:lvl1pPr>
          </a:lstStyle>
          <a:p>
            <a:pPr>
              <a:defRPr/>
            </a:pPr>
            <a:fld id="{B6A776F3-DB3B-4DCC-A2B9-5AD865A7F4D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4EB21E40-5698-4BF8-9989-92AE72BA0DB0}"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A72998C-919E-439A-9D4D-A30554506D74}"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EC9F7AE-0120-4C78-9195-FA45B900FFBC}"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EC9F7AE-0120-4C78-9195-FA45B900FFBC}"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EC9F7AE-0120-4C78-9195-FA45B900FFBC}"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B33DA32-CAE3-4DE9-9315-BB065207DFE9}"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B33DA32-CAE3-4DE9-9315-BB065207DFE9}"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B33DA32-CAE3-4DE9-9315-BB065207DFE9}"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B33DA32-CAE3-4DE9-9315-BB065207DFE9}"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AE1A3B3-5AD6-44AA-933B-46FE1A409A93}"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B33DA32-CAE3-4DE9-9315-BB065207DFE9}"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B33DA32-CAE3-4DE9-9315-BB065207DFE9}"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4791AF8-E976-4137-BB6C-A59F460C19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5DE4F5FD-16FC-40C7-959C-8432667E2E64}"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D89E0E2-94E5-47CB-8FB0-E694F9BB11CA}"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10CE25D-07B5-4FD0-BD48-AA55988AC8EF}"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10CE25D-07B5-4FD0-BD48-AA55988AC8EF}"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0000A4F-CFBB-4D77-8CEC-97699F2D60F0}"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EC9F7AE-0120-4C78-9195-FA45B900FFBC}"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D1DDBDB-D320-463E-AF44-F3FBEDA31490}"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D1DDBDB-D320-463E-AF44-F3FBEDA31490}"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6D1DDBDB-D320-463E-AF44-F3FBEDA31490}"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D89E0E2-94E5-47CB-8FB0-E694F9BB11CA}"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10CE25D-07B5-4FD0-BD48-AA55988AC8EF}"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10CE25D-07B5-4FD0-BD48-AA55988AC8EF}"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D89E0E2-94E5-47CB-8FB0-E694F9BB11CA}"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E4F573D-A803-485A-A96B-06E85F34EC88}"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E4F573D-A803-485A-A96B-06E85F34EC88}"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E4F573D-A803-485A-A96B-06E85F34EC88}"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E4F573D-A803-485A-A96B-06E85F34EC88}"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0C6A5D9-5508-4CCC-B5F1-555985EE3592}"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0E4F573D-A803-485A-A96B-06E85F34EC88}"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BA2D3248-4E61-4CFF-8A57-0D7F7E5FFDC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0C6A5D9-5508-4CCC-B5F1-555985EE3592}"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D89E0E2-94E5-47CB-8FB0-E694F9BB11CA}"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2F1DAC9-0084-480B-8E69-CF1585A2461D}"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B33DA32-CAE3-4DE9-9315-BB065207DFE9}"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2B33DA32-CAE3-4DE9-9315-BB065207DFE9}"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DDEC1CD4-58BD-44FE-AFCC-5DA33E5A35DB}"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5F849221-EA96-46C2-A212-EE8EA9018B6C}"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D89E0E2-94E5-47CB-8FB0-E694F9BB11CA}"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D89E0E2-94E5-47CB-8FB0-E694F9BB11CA}"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D89E0E2-94E5-47CB-8FB0-E694F9BB11CA}"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D89E0E2-94E5-47CB-8FB0-E694F9BB11CA}"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8" name="image.png" descr="image.png"/>
          <p:cNvPicPr>
            <a:picLocks noChangeAspect="1"/>
          </p:cNvPicPr>
          <p:nvPr/>
        </p:nvPicPr>
        <p:blipFill>
          <a:blip r:embed="rId2"/>
          <a:stretch>
            <a:fillRect/>
          </a:stretch>
        </p:blipFill>
        <p:spPr>
          <a:xfrm>
            <a:off x="0" y="0"/>
            <a:ext cx="9145588" cy="5143500"/>
          </a:xfrm>
          <a:prstGeom prst="rect">
            <a:avLst/>
          </a:prstGeom>
          <a:ln w="12700">
            <a:miter lim="400000"/>
            <a:headEnd/>
            <a:tailEnd/>
          </a:ln>
        </p:spPr>
      </p:pic>
      <p:sp>
        <p:nvSpPr>
          <p:cNvPr id="1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45BDE2B1-4031-4712-8D60-279BAB762550}"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171302FD-73F3-4F82-B185-FCABBD20090A}"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Content Placeholder 3"/>
          <p:cNvSpPr>
            <a:spLocks noGrp="1"/>
          </p:cNvSpPr>
          <p:nvPr>
            <p:ph sz="half" idx="2"/>
          </p:nvPr>
        </p:nvSpPr>
        <p:spPr>
          <a:xfrm>
            <a:off x="629842" y="1878806"/>
            <a:ext cx="3868340"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Content Placeholder 5"/>
          <p:cNvSpPr>
            <a:spLocks noGrp="1"/>
          </p:cNvSpPr>
          <p:nvPr>
            <p:ph sz="quarter" idx="4"/>
          </p:nvPr>
        </p:nvSpPr>
        <p:spPr>
          <a:xfrm>
            <a:off x="4629150" y="1878806"/>
            <a:ext cx="3887391"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E3983B24-42D7-49D3-B0DF-E997CFFC6AFA}" type="datetimeFigureOut">
              <a:rPr lang="zh-CN" altLang="en-US"/>
            </a:fld>
            <a:endParaRPr lang="zh-CN" altLang="en-US" dirty="0"/>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9" name="Slide Number Placeholder 8"/>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1BAF647D-B372-4BBB-8D8B-15DFBEB1D281}"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4C6B24FF-49C3-4798-9435-B1628E56812D}" type="datetimeFigureOut">
              <a:rPr lang="zh-CN" altLang="en-US"/>
            </a:fld>
            <a:endParaRPr lang="zh-CN" alt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5" name="Slide Number Placeholder 4"/>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61B1DB85-F397-46E4-B41B-8470712CEC1E}"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C946F48F-FD0A-45A9-8D5B-BEAF7C932A5C}" type="datetimeFigureOut">
              <a:rPr lang="zh-CN" altLang="en-US"/>
            </a:fld>
            <a:endParaRPr lang="zh-CN" altLang="en-US" dirty="0"/>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6C73ADCD-6AEC-4E2A-B56A-5F148142472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ea typeface="微软雅黑" panose="020B0503020204020204" pitchFamily="34" charset="-122"/>
              </a:defRPr>
            </a:lvl1pPr>
            <a:lvl2pPr>
              <a:defRPr sz="2100">
                <a:ea typeface="微软雅黑" panose="020B0503020204020204" pitchFamily="34" charset="-122"/>
              </a:defRPr>
            </a:lvl2pPr>
            <a:lvl3pPr>
              <a:defRPr sz="1800">
                <a:ea typeface="微软雅黑" panose="020B0503020204020204" pitchFamily="34" charset="-122"/>
              </a:defRPr>
            </a:lvl3pPr>
            <a:lvl4pPr>
              <a:defRPr sz="1500">
                <a:ea typeface="微软雅黑" panose="020B0503020204020204" pitchFamily="34" charset="-122"/>
              </a:defRPr>
            </a:lvl4pPr>
            <a:lvl5pPr>
              <a:defRPr sz="1500">
                <a:ea typeface="微软雅黑" panose="020B0503020204020204" pitchFamily="34" charset="-122"/>
              </a:defRPr>
            </a:lvl5pPr>
            <a:lvl6pPr>
              <a:defRPr sz="1500"/>
            </a:lvl6pPr>
            <a:lvl7pPr>
              <a:defRPr sz="1500"/>
            </a:lvl7pPr>
            <a:lvl8pPr>
              <a:defRPr sz="1500"/>
            </a:lvl8pPr>
            <a:lvl9pPr>
              <a:defRPr sz="15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A8C81A21-358B-4D99-87F2-E010CDECF387}"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2C2C14F7-C0DC-45EE-92AC-4E704E7B6122}"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ea typeface="微软雅黑" panose="020B0503020204020204" pitchFamily="34"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dirty="0" smtClean="0"/>
              <a:t>单击图标添加图片</a:t>
            </a:r>
            <a:endParaRPr lang="en-US" noProof="0"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4A077E60-3D7C-42EE-8772-782E7D8C8A9A}"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06782CC5-6AFB-4526-BDE8-19A71AB68F98}"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E43A0C7B-C438-45C4-AC98-AC8BDB17C1CA}" type="datetimeFigureOut">
              <a:rPr lang="zh-CN" altLang="en-US"/>
            </a:fld>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8BD4F90F-E789-4C45-8B9A-40A21E9C3427}"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353F10B3-7C2B-4ADA-A5C1-61A595737EA1}" type="datetimeFigureOut">
              <a:rPr lang="zh-CN" altLang="en-US"/>
            </a:fld>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4ED22E16-815E-4BAD-8127-4357B0783A85}"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2pPr>
      <a:lvl3pPr algn="l" defTabSz="685800" rtl="0" eaLnBrk="0" fontAlgn="base" hangingPunct="0">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3pPr>
      <a:lvl4pPr algn="l" defTabSz="685800" rtl="0" eaLnBrk="0" fontAlgn="base" hangingPunct="0">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4pPr>
      <a:lvl5pPr algn="l" defTabSz="685800" rtl="0" eaLnBrk="0" fontAlgn="base" hangingPunct="0">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5pPr>
      <a:lvl6pPr marL="4572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6pPr>
      <a:lvl7pPr marL="9144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7pPr>
      <a:lvl8pPr marL="13716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8pPr>
      <a:lvl9pPr marL="18288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e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em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e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emf"/></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emf"/></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emf"/></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em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emf"/></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em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emf"/></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3.emf"/></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0.png"/><Relationship Id="rId1" Type="http://schemas.openxmlformats.org/officeDocument/2006/relationships/image" Target="../media/image31.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image" Target="../media/image32.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emf"/></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emf"/></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xml"/><Relationship Id="rId2" Type="http://schemas.openxmlformats.org/officeDocument/2006/relationships/image" Target="../media/image3.emf"/><Relationship Id="rId1" Type="http://schemas.openxmlformats.org/officeDocument/2006/relationships/image" Target="../media/image37.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emf"/></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emf"/></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emf"/></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文本框 213"/>
          <p:cNvSpPr txBox="1">
            <a:spLocks noChangeArrowheads="1"/>
          </p:cNvSpPr>
          <p:nvPr/>
        </p:nvSpPr>
        <p:spPr bwMode="auto">
          <a:xfrm>
            <a:off x="1757363" y="1968500"/>
            <a:ext cx="55292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400" b="1">
                <a:solidFill>
                  <a:schemeClr val="bg1"/>
                </a:solidFill>
                <a:latin typeface="方正正纤黑简体" panose="02000000000000000000" pitchFamily="2" charset="-122"/>
                <a:ea typeface="方正正纤黑简体" panose="02000000000000000000" pitchFamily="2" charset="-122"/>
              </a:rPr>
              <a:t>智慧交通预测</a:t>
            </a:r>
            <a:r>
              <a:rPr lang="en-US" altLang="zh-CN" sz="4400" b="1" dirty="0">
                <a:solidFill>
                  <a:schemeClr val="bg1"/>
                </a:solidFill>
                <a:latin typeface="方正正纤黑简体" panose="02000000000000000000" pitchFamily="2" charset="-122"/>
                <a:ea typeface="方正正纤黑简体" panose="02000000000000000000" pitchFamily="2" charset="-122"/>
              </a:rPr>
              <a:t>·</a:t>
            </a:r>
            <a:r>
              <a:rPr lang="zh-CN" altLang="en-US" sz="4400" b="1">
                <a:solidFill>
                  <a:schemeClr val="bg1"/>
                </a:solidFill>
                <a:latin typeface="方正正纤黑简体" panose="02000000000000000000" pitchFamily="2" charset="-122"/>
                <a:ea typeface="方正正纤黑简体" panose="02000000000000000000" pitchFamily="2" charset="-122"/>
              </a:rPr>
              <a:t>答辩</a:t>
            </a:r>
            <a:endParaRPr lang="zh-CN" altLang="en-US" sz="4400" b="1">
              <a:solidFill>
                <a:schemeClr val="bg1"/>
              </a:solidFill>
              <a:latin typeface="方正正纤黑简体" panose="02000000000000000000" pitchFamily="2" charset="-122"/>
              <a:ea typeface="方正正纤黑简体" panose="02000000000000000000" pitchFamily="2" charset="-122"/>
            </a:endParaRPr>
          </a:p>
        </p:txBody>
      </p:sp>
      <p:sp>
        <p:nvSpPr>
          <p:cNvPr id="215" name="文本框 214"/>
          <p:cNvSpPr txBox="1">
            <a:spLocks noChangeArrowheads="1"/>
          </p:cNvSpPr>
          <p:nvPr/>
        </p:nvSpPr>
        <p:spPr bwMode="auto">
          <a:xfrm>
            <a:off x="2664679" y="3007284"/>
            <a:ext cx="34131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1800" dirty="0" smtClean="0">
                <a:solidFill>
                  <a:schemeClr val="bg1"/>
                </a:solidFill>
              </a:rPr>
              <a:t>小组成员：燕江弟</a:t>
            </a:r>
            <a:endParaRPr lang="en-US" altLang="zh-CN" sz="1800" dirty="0" smtClean="0">
              <a:solidFill>
                <a:schemeClr val="bg1"/>
              </a:solidFill>
            </a:endParaRPr>
          </a:p>
          <a:p>
            <a:pPr algn="ctr" eaLnBrk="1" hangingPunct="1"/>
            <a:r>
              <a:rPr lang="en-US" altLang="zh-CN" sz="1800" dirty="0" smtClean="0">
                <a:solidFill>
                  <a:schemeClr val="bg1"/>
                </a:solidFill>
              </a:rPr>
              <a:t>	      </a:t>
            </a:r>
            <a:r>
              <a:rPr lang="zh-CN" altLang="en-US" sz="1800" dirty="0" smtClean="0">
                <a:solidFill>
                  <a:schemeClr val="bg1"/>
                </a:solidFill>
              </a:rPr>
              <a:t>王志强</a:t>
            </a:r>
            <a:endParaRPr lang="en-US" altLang="zh-CN" sz="1800" dirty="0" smtClean="0">
              <a:solidFill>
                <a:schemeClr val="bg1"/>
              </a:solidFill>
            </a:endParaRPr>
          </a:p>
          <a:p>
            <a:pPr algn="ctr" eaLnBrk="1" hangingPunct="1"/>
            <a:r>
              <a:rPr lang="en-US" altLang="zh-CN" sz="1800" dirty="0" smtClean="0">
                <a:solidFill>
                  <a:schemeClr val="bg1"/>
                </a:solidFill>
              </a:rPr>
              <a:t>	      </a:t>
            </a:r>
            <a:r>
              <a:rPr lang="zh-CN" altLang="en-US" sz="1800" dirty="0" smtClean="0">
                <a:solidFill>
                  <a:schemeClr val="bg1"/>
                </a:solidFill>
              </a:rPr>
              <a:t>于林涵  </a:t>
            </a:r>
            <a:endParaRPr lang="en-US" altLang="zh-CN" sz="1800" dirty="0">
              <a:solidFill>
                <a:schemeClr val="bg1"/>
              </a:solidFill>
            </a:endParaRPr>
          </a:p>
          <a:p>
            <a:pPr algn="ctr" eaLnBrk="1" hangingPunct="1"/>
            <a:r>
              <a:rPr lang="zh-CN" altLang="en-US" sz="1800" dirty="0">
                <a:solidFill>
                  <a:schemeClr val="bg1"/>
                </a:solidFill>
              </a:rPr>
              <a:t>               李嘉禾</a:t>
            </a:r>
            <a:endParaRPr lang="zh-CN" altLang="en-US" sz="1800" dirty="0">
              <a:solidFill>
                <a:schemeClr val="bg1"/>
              </a:solidFill>
            </a:endParaRPr>
          </a:p>
        </p:txBody>
      </p:sp>
      <p:sp>
        <p:nvSpPr>
          <p:cNvPr id="218" name="矩形 217"/>
          <p:cNvSpPr/>
          <p:nvPr/>
        </p:nvSpPr>
        <p:spPr>
          <a:xfrm>
            <a:off x="2727325" y="2787650"/>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19" name="矩形 218"/>
          <p:cNvSpPr/>
          <p:nvPr/>
        </p:nvSpPr>
        <p:spPr>
          <a:xfrm>
            <a:off x="3624263" y="2787650"/>
            <a:ext cx="896937" cy="8255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0" name="矩形 219"/>
          <p:cNvSpPr/>
          <p:nvPr/>
        </p:nvSpPr>
        <p:spPr>
          <a:xfrm>
            <a:off x="4521200" y="2792413"/>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1" name="矩形 220"/>
          <p:cNvSpPr/>
          <p:nvPr/>
        </p:nvSpPr>
        <p:spPr>
          <a:xfrm>
            <a:off x="5418138" y="2794000"/>
            <a:ext cx="896937" cy="84138"/>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grpSp>
        <p:nvGrpSpPr>
          <p:cNvPr id="222" name="组合 221"/>
          <p:cNvGrpSpPr/>
          <p:nvPr/>
        </p:nvGrpSpPr>
        <p:grpSpPr bwMode="auto">
          <a:xfrm>
            <a:off x="3954463" y="708025"/>
            <a:ext cx="1128712" cy="1130300"/>
            <a:chOff x="1928879" y="1944350"/>
            <a:chExt cx="1129689" cy="1129689"/>
          </a:xfrm>
        </p:grpSpPr>
        <p:sp>
          <p:nvSpPr>
            <p:cNvPr id="223" name="椭圆 222"/>
            <p:cNvSpPr/>
            <p:nvPr/>
          </p:nvSpPr>
          <p:spPr>
            <a:xfrm>
              <a:off x="1928879" y="1944350"/>
              <a:ext cx="1129689" cy="112968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224" name="Freeform 7"/>
            <p:cNvSpPr>
              <a:spLocks noEditPoints="1"/>
            </p:cNvSpPr>
            <p:nvPr/>
          </p:nvSpPr>
          <p:spPr bwMode="auto">
            <a:xfrm>
              <a:off x="2108421" y="2226772"/>
              <a:ext cx="751538" cy="61561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p:cTn id="7" dur="250" fill="hold"/>
                                        <p:tgtEl>
                                          <p:spTgt spid="222"/>
                                        </p:tgtEl>
                                        <p:attrNameLst>
                                          <p:attrName>ppt_w</p:attrName>
                                        </p:attrNameLst>
                                      </p:cBhvr>
                                      <p:tavLst>
                                        <p:tav tm="0">
                                          <p:val>
                                            <p:fltVal val="0"/>
                                          </p:val>
                                        </p:tav>
                                        <p:tav tm="100000">
                                          <p:val>
                                            <p:strVal val="#ppt_w"/>
                                          </p:val>
                                        </p:tav>
                                      </p:tavLst>
                                    </p:anim>
                                    <p:anim calcmode="lin" valueType="num">
                                      <p:cBhvr>
                                        <p:cTn id="8" dur="250" fill="hold"/>
                                        <p:tgtEl>
                                          <p:spTgt spid="222"/>
                                        </p:tgtEl>
                                        <p:attrNameLst>
                                          <p:attrName>ppt_h</p:attrName>
                                        </p:attrNameLst>
                                      </p:cBhvr>
                                      <p:tavLst>
                                        <p:tav tm="0">
                                          <p:val>
                                            <p:fltVal val="0"/>
                                          </p:val>
                                        </p:tav>
                                        <p:tav tm="100000">
                                          <p:val>
                                            <p:strVal val="#ppt_h"/>
                                          </p:val>
                                        </p:tav>
                                      </p:tavLst>
                                    </p:anim>
                                    <p:animEffect transition="in" filter="fade">
                                      <p:cBhvr>
                                        <p:cTn id="9" dur="250"/>
                                        <p:tgtEl>
                                          <p:spTgt spid="222"/>
                                        </p:tgtEl>
                                      </p:cBhvr>
                                    </p:animEffect>
                                  </p:childTnLst>
                                </p:cTn>
                              </p:par>
                              <p:par>
                                <p:cTn id="10" presetID="6" presetClass="emph" presetSubtype="0" decel="100000" fill="hold" nodeType="withEffect">
                                  <p:stCondLst>
                                    <p:cond delay="200"/>
                                  </p:stCondLst>
                                  <p:childTnLst>
                                    <p:animScale>
                                      <p:cBhvr>
                                        <p:cTn id="11" dur="250" fill="hold"/>
                                        <p:tgtEl>
                                          <p:spTgt spid="222"/>
                                        </p:tgtEl>
                                      </p:cBhvr>
                                      <p:by x="110000" y="110000"/>
                                    </p:animScale>
                                  </p:childTnLst>
                                </p:cTn>
                              </p:par>
                              <p:par>
                                <p:cTn id="12" presetID="6" presetClass="emph" presetSubtype="0" decel="100000" fill="hold" nodeType="withEffect">
                                  <p:stCondLst>
                                    <p:cond delay="400"/>
                                  </p:stCondLst>
                                  <p:childTnLst>
                                    <p:animScale>
                                      <p:cBhvr>
                                        <p:cTn id="13" dur="250" fill="hold"/>
                                        <p:tgtEl>
                                          <p:spTgt spid="222"/>
                                        </p:tgtEl>
                                      </p:cBhvr>
                                      <p:by x="91000" y="91000"/>
                                    </p:animScale>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14"/>
                                        </p:tgtEl>
                                        <p:attrNameLst>
                                          <p:attrName>style.visibility</p:attrName>
                                        </p:attrNameLst>
                                      </p:cBhvr>
                                      <p:to>
                                        <p:strVal val="visible"/>
                                      </p:to>
                                    </p:set>
                                    <p:anim calcmode="lin" valueType="num">
                                      <p:cBhvr>
                                        <p:cTn id="17" dur="250" fill="hold"/>
                                        <p:tgtEl>
                                          <p:spTgt spid="214"/>
                                        </p:tgtEl>
                                        <p:attrNameLst>
                                          <p:attrName>ppt_x</p:attrName>
                                        </p:attrNameLst>
                                      </p:cBhvr>
                                      <p:tavLst>
                                        <p:tav tm="0">
                                          <p:val>
                                            <p:strVal val="#ppt_x"/>
                                          </p:val>
                                        </p:tav>
                                        <p:tav tm="100000">
                                          <p:val>
                                            <p:strVal val="#ppt_x"/>
                                          </p:val>
                                        </p:tav>
                                      </p:tavLst>
                                    </p:anim>
                                    <p:anim calcmode="lin" valueType="num">
                                      <p:cBhvr>
                                        <p:cTn id="18" dur="250" fill="hold"/>
                                        <p:tgtEl>
                                          <p:spTgt spid="214"/>
                                        </p:tgtEl>
                                        <p:attrNameLst>
                                          <p:attrName>ppt_y</p:attrName>
                                        </p:attrNameLst>
                                      </p:cBhvr>
                                      <p:tavLst>
                                        <p:tav tm="0">
                                          <p:val>
                                            <p:strVal val="#ppt_y-#ppt_h/2"/>
                                          </p:val>
                                        </p:tav>
                                        <p:tav tm="100000">
                                          <p:val>
                                            <p:strVal val="#ppt_y"/>
                                          </p:val>
                                        </p:tav>
                                      </p:tavLst>
                                    </p:anim>
                                    <p:anim calcmode="lin" valueType="num">
                                      <p:cBhvr>
                                        <p:cTn id="19" dur="250" fill="hold"/>
                                        <p:tgtEl>
                                          <p:spTgt spid="214"/>
                                        </p:tgtEl>
                                        <p:attrNameLst>
                                          <p:attrName>ppt_w</p:attrName>
                                        </p:attrNameLst>
                                      </p:cBhvr>
                                      <p:tavLst>
                                        <p:tav tm="0">
                                          <p:val>
                                            <p:strVal val="#ppt_w"/>
                                          </p:val>
                                        </p:tav>
                                        <p:tav tm="100000">
                                          <p:val>
                                            <p:strVal val="#ppt_w"/>
                                          </p:val>
                                        </p:tav>
                                      </p:tavLst>
                                    </p:anim>
                                    <p:anim calcmode="lin" valueType="num">
                                      <p:cBhvr>
                                        <p:cTn id="20" dur="250" fill="hold"/>
                                        <p:tgtEl>
                                          <p:spTgt spid="214"/>
                                        </p:tgtEl>
                                        <p:attrNameLst>
                                          <p:attrName>ppt_h</p:attrName>
                                        </p:attrNameLst>
                                      </p:cBhvr>
                                      <p:tavLst>
                                        <p:tav tm="0">
                                          <p:val>
                                            <p:fltVal val="0"/>
                                          </p:val>
                                        </p:tav>
                                        <p:tav tm="100000">
                                          <p:val>
                                            <p:strVal val="#ppt_h"/>
                                          </p:val>
                                        </p:tav>
                                      </p:tavLst>
                                    </p:anim>
                                  </p:childTnLst>
                                </p:cTn>
                              </p:par>
                              <p:par>
                                <p:cTn id="21" presetID="2" presetClass="entr" presetSubtype="2" decel="66600" fill="hold" grpId="0" nodeType="withEffect">
                                  <p:stCondLst>
                                    <p:cond delay="500"/>
                                  </p:stCondLst>
                                  <p:childTnLst>
                                    <p:set>
                                      <p:cBhvr>
                                        <p:cTn id="22" dur="1" fill="hold">
                                          <p:stCondLst>
                                            <p:cond delay="0"/>
                                          </p:stCondLst>
                                        </p:cTn>
                                        <p:tgtEl>
                                          <p:spTgt spid="219"/>
                                        </p:tgtEl>
                                        <p:attrNameLst>
                                          <p:attrName>style.visibility</p:attrName>
                                        </p:attrNameLst>
                                      </p:cBhvr>
                                      <p:to>
                                        <p:strVal val="visible"/>
                                      </p:to>
                                    </p:set>
                                    <p:anim calcmode="lin" valueType="num">
                                      <p:cBhvr additive="base">
                                        <p:cTn id="23" dur="400" fill="hold"/>
                                        <p:tgtEl>
                                          <p:spTgt spid="219"/>
                                        </p:tgtEl>
                                        <p:attrNameLst>
                                          <p:attrName>ppt_x</p:attrName>
                                        </p:attrNameLst>
                                      </p:cBhvr>
                                      <p:tavLst>
                                        <p:tav tm="0">
                                          <p:val>
                                            <p:strVal val="1+#ppt_w/2"/>
                                          </p:val>
                                        </p:tav>
                                        <p:tav tm="100000">
                                          <p:val>
                                            <p:strVal val="#ppt_x"/>
                                          </p:val>
                                        </p:tav>
                                      </p:tavLst>
                                    </p:anim>
                                    <p:anim calcmode="lin" valueType="num">
                                      <p:cBhvr additive="base">
                                        <p:cTn id="24" dur="400" fill="hold"/>
                                        <p:tgtEl>
                                          <p:spTgt spid="219"/>
                                        </p:tgtEl>
                                        <p:attrNameLst>
                                          <p:attrName>ppt_y</p:attrName>
                                        </p:attrNameLst>
                                      </p:cBhvr>
                                      <p:tavLst>
                                        <p:tav tm="0">
                                          <p:val>
                                            <p:strVal val="#ppt_y"/>
                                          </p:val>
                                        </p:tav>
                                        <p:tav tm="100000">
                                          <p:val>
                                            <p:strVal val="#ppt_y"/>
                                          </p:val>
                                        </p:tav>
                                      </p:tavLst>
                                    </p:anim>
                                  </p:childTnLst>
                                </p:cTn>
                              </p:par>
                              <p:par>
                                <p:cTn id="25" presetID="2" presetClass="entr" presetSubtype="8" decel="66600" fill="hold" grpId="0" nodeType="withEffect">
                                  <p:stCondLst>
                                    <p:cond delay="500"/>
                                  </p:stCondLst>
                                  <p:childTnLst>
                                    <p:set>
                                      <p:cBhvr>
                                        <p:cTn id="26" dur="1" fill="hold">
                                          <p:stCondLst>
                                            <p:cond delay="0"/>
                                          </p:stCondLst>
                                        </p:cTn>
                                        <p:tgtEl>
                                          <p:spTgt spid="220"/>
                                        </p:tgtEl>
                                        <p:attrNameLst>
                                          <p:attrName>style.visibility</p:attrName>
                                        </p:attrNameLst>
                                      </p:cBhvr>
                                      <p:to>
                                        <p:strVal val="visible"/>
                                      </p:to>
                                    </p:set>
                                    <p:anim calcmode="lin" valueType="num">
                                      <p:cBhvr additive="base">
                                        <p:cTn id="27" dur="400" fill="hold"/>
                                        <p:tgtEl>
                                          <p:spTgt spid="220"/>
                                        </p:tgtEl>
                                        <p:attrNameLst>
                                          <p:attrName>ppt_x</p:attrName>
                                        </p:attrNameLst>
                                      </p:cBhvr>
                                      <p:tavLst>
                                        <p:tav tm="0">
                                          <p:val>
                                            <p:strVal val="0-#ppt_w/2"/>
                                          </p:val>
                                        </p:tav>
                                        <p:tav tm="100000">
                                          <p:val>
                                            <p:strVal val="#ppt_x"/>
                                          </p:val>
                                        </p:tav>
                                      </p:tavLst>
                                    </p:anim>
                                    <p:anim calcmode="lin" valueType="num">
                                      <p:cBhvr additive="base">
                                        <p:cTn id="28" dur="400" fill="hold"/>
                                        <p:tgtEl>
                                          <p:spTgt spid="220"/>
                                        </p:tgtEl>
                                        <p:attrNameLst>
                                          <p:attrName>ppt_y</p:attrName>
                                        </p:attrNameLst>
                                      </p:cBhvr>
                                      <p:tavLst>
                                        <p:tav tm="0">
                                          <p:val>
                                            <p:strVal val="#ppt_y"/>
                                          </p:val>
                                        </p:tav>
                                        <p:tav tm="100000">
                                          <p:val>
                                            <p:strVal val="#ppt_y"/>
                                          </p:val>
                                        </p:tav>
                                      </p:tavLst>
                                    </p:anim>
                                  </p:childTnLst>
                                </p:cTn>
                              </p:par>
                              <p:par>
                                <p:cTn id="29" presetID="2" presetClass="entr" presetSubtype="8" decel="66600" fill="hold" grpId="0" nodeType="withEffect">
                                  <p:stCondLst>
                                    <p:cond delay="900"/>
                                  </p:stCondLst>
                                  <p:childTnLst>
                                    <p:set>
                                      <p:cBhvr>
                                        <p:cTn id="30" dur="1" fill="hold">
                                          <p:stCondLst>
                                            <p:cond delay="0"/>
                                          </p:stCondLst>
                                        </p:cTn>
                                        <p:tgtEl>
                                          <p:spTgt spid="221"/>
                                        </p:tgtEl>
                                        <p:attrNameLst>
                                          <p:attrName>style.visibility</p:attrName>
                                        </p:attrNameLst>
                                      </p:cBhvr>
                                      <p:to>
                                        <p:strVal val="visible"/>
                                      </p:to>
                                    </p:set>
                                    <p:anim calcmode="lin" valueType="num">
                                      <p:cBhvr additive="base">
                                        <p:cTn id="31" dur="400" fill="hold"/>
                                        <p:tgtEl>
                                          <p:spTgt spid="221"/>
                                        </p:tgtEl>
                                        <p:attrNameLst>
                                          <p:attrName>ppt_x</p:attrName>
                                        </p:attrNameLst>
                                      </p:cBhvr>
                                      <p:tavLst>
                                        <p:tav tm="0">
                                          <p:val>
                                            <p:strVal val="0-#ppt_w/2"/>
                                          </p:val>
                                        </p:tav>
                                        <p:tav tm="100000">
                                          <p:val>
                                            <p:strVal val="#ppt_x"/>
                                          </p:val>
                                        </p:tav>
                                      </p:tavLst>
                                    </p:anim>
                                    <p:anim calcmode="lin" valueType="num">
                                      <p:cBhvr additive="base">
                                        <p:cTn id="32" dur="400" fill="hold"/>
                                        <p:tgtEl>
                                          <p:spTgt spid="221"/>
                                        </p:tgtEl>
                                        <p:attrNameLst>
                                          <p:attrName>ppt_y</p:attrName>
                                        </p:attrNameLst>
                                      </p:cBhvr>
                                      <p:tavLst>
                                        <p:tav tm="0">
                                          <p:val>
                                            <p:strVal val="#ppt_y"/>
                                          </p:val>
                                        </p:tav>
                                        <p:tav tm="100000">
                                          <p:val>
                                            <p:strVal val="#ppt_y"/>
                                          </p:val>
                                        </p:tav>
                                      </p:tavLst>
                                    </p:anim>
                                  </p:childTnLst>
                                </p:cTn>
                              </p:par>
                              <p:par>
                                <p:cTn id="33" presetID="2" presetClass="entr" presetSubtype="2" decel="66600" fill="hold" grpId="0" nodeType="withEffect">
                                  <p:stCondLst>
                                    <p:cond delay="900"/>
                                  </p:stCondLst>
                                  <p:childTnLst>
                                    <p:set>
                                      <p:cBhvr>
                                        <p:cTn id="34" dur="1" fill="hold">
                                          <p:stCondLst>
                                            <p:cond delay="0"/>
                                          </p:stCondLst>
                                        </p:cTn>
                                        <p:tgtEl>
                                          <p:spTgt spid="218"/>
                                        </p:tgtEl>
                                        <p:attrNameLst>
                                          <p:attrName>style.visibility</p:attrName>
                                        </p:attrNameLst>
                                      </p:cBhvr>
                                      <p:to>
                                        <p:strVal val="visible"/>
                                      </p:to>
                                    </p:set>
                                    <p:anim calcmode="lin" valueType="num">
                                      <p:cBhvr additive="base">
                                        <p:cTn id="35" dur="400" fill="hold"/>
                                        <p:tgtEl>
                                          <p:spTgt spid="218"/>
                                        </p:tgtEl>
                                        <p:attrNameLst>
                                          <p:attrName>ppt_x</p:attrName>
                                        </p:attrNameLst>
                                      </p:cBhvr>
                                      <p:tavLst>
                                        <p:tav tm="0">
                                          <p:val>
                                            <p:strVal val="1+#ppt_w/2"/>
                                          </p:val>
                                        </p:tav>
                                        <p:tav tm="100000">
                                          <p:val>
                                            <p:strVal val="#ppt_x"/>
                                          </p:val>
                                        </p:tav>
                                      </p:tavLst>
                                    </p:anim>
                                    <p:anim calcmode="lin" valueType="num">
                                      <p:cBhvr additive="base">
                                        <p:cTn id="36" dur="400" fill="hold"/>
                                        <p:tgtEl>
                                          <p:spTgt spid="218"/>
                                        </p:tgtEl>
                                        <p:attrNameLst>
                                          <p:attrName>ppt_y</p:attrName>
                                        </p:attrNameLst>
                                      </p:cBhvr>
                                      <p:tavLst>
                                        <p:tav tm="0">
                                          <p:val>
                                            <p:strVal val="#ppt_y"/>
                                          </p:val>
                                        </p:tav>
                                        <p:tav tm="100000">
                                          <p:val>
                                            <p:strVal val="#ppt_y"/>
                                          </p:val>
                                        </p:tav>
                                      </p:tavLst>
                                    </p:anim>
                                  </p:childTnLst>
                                </p:cTn>
                              </p:par>
                            </p:childTnLst>
                          </p:cTn>
                        </p:par>
                        <p:par>
                          <p:cTn id="37" fill="hold">
                            <p:stCondLst>
                              <p:cond delay="1949"/>
                            </p:stCondLst>
                            <p:childTnLst>
                              <p:par>
                                <p:cTn id="38" presetID="22" presetClass="entr" presetSubtype="8" fill="hold" grpId="0" nodeType="after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wipe(left)">
                                      <p:cBhvr>
                                        <p:cTn id="40"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18" grpId="0" animBg="1"/>
      <p:bldP spid="219" grpId="0" animBg="1"/>
      <p:bldP spid="220" grpId="0" animBg="1"/>
      <p:bldP spid="2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536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2373313" y="1941513"/>
            <a:ext cx="1128712"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3402013" y="1987870"/>
            <a:ext cx="3535362" cy="1082356"/>
            <a:chOff x="4447676" y="1975254"/>
            <a:chExt cx="3538277" cy="1082783"/>
          </a:xfrm>
        </p:grpSpPr>
        <p:sp>
          <p:nvSpPr>
            <p:cNvPr id="15365" name="文本框 37"/>
            <p:cNvSpPr txBox="1">
              <a:spLocks noChangeArrowheads="1"/>
            </p:cNvSpPr>
            <p:nvPr/>
          </p:nvSpPr>
          <p:spPr bwMode="auto">
            <a:xfrm>
              <a:off x="4447676" y="2226858"/>
              <a:ext cx="3538277" cy="83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dirty="0" smtClean="0">
                  <a:solidFill>
                    <a:schemeClr val="bg1"/>
                  </a:solidFill>
                  <a:ea typeface="微软雅黑" panose="020B0503020204020204" pitchFamily="34" charset="-122"/>
                </a:rPr>
                <a:t>项目分析</a:t>
              </a:r>
              <a:endParaRPr lang="zh-CN" altLang="en-US" sz="4800" dirty="0">
                <a:solidFill>
                  <a:schemeClr val="bg1"/>
                </a:solidFill>
                <a:ea typeface="微软雅黑" panose="020B0503020204020204" pitchFamily="34" charset="-122"/>
              </a:endParaRPr>
            </a:p>
          </p:txBody>
        </p:sp>
        <p:sp>
          <p:nvSpPr>
            <p:cNvPr id="15366" name="文本框 38"/>
            <p:cNvSpPr txBox="1">
              <a:spLocks noChangeArrowheads="1"/>
            </p:cNvSpPr>
            <p:nvPr/>
          </p:nvSpPr>
          <p:spPr bwMode="auto">
            <a:xfrm>
              <a:off x="4447676" y="1975254"/>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PART TWO</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311150" y="372486"/>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论文查询 </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bwMode="auto">
          <a:xfrm>
            <a:off x="3273425" y="1374775"/>
            <a:ext cx="2462213" cy="2468563"/>
            <a:chOff x="3188778" y="1298779"/>
            <a:chExt cx="2462737" cy="2469230"/>
          </a:xfrm>
        </p:grpSpPr>
        <p:sp>
          <p:nvSpPr>
            <p:cNvPr id="31" name="燕尾形 3"/>
            <p:cNvSpPr/>
            <p:nvPr/>
          </p:nvSpPr>
          <p:spPr>
            <a:xfrm rot="16200000">
              <a:off x="4141465" y="1298795"/>
              <a:ext cx="557364" cy="557332"/>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2" name="燕尾形 3"/>
            <p:cNvSpPr/>
            <p:nvPr/>
          </p:nvSpPr>
          <p:spPr>
            <a:xfrm>
              <a:off x="5094183" y="2259477"/>
              <a:ext cx="557332" cy="557363"/>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3" name="燕尾形 3"/>
            <p:cNvSpPr/>
            <p:nvPr/>
          </p:nvSpPr>
          <p:spPr>
            <a:xfrm rot="16200000" flipH="1" flipV="1">
              <a:off x="4141465" y="3210661"/>
              <a:ext cx="557364" cy="557332"/>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4" name="燕尾形 3"/>
            <p:cNvSpPr/>
            <p:nvPr/>
          </p:nvSpPr>
          <p:spPr>
            <a:xfrm flipH="1">
              <a:off x="3188778" y="2257888"/>
              <a:ext cx="557332" cy="557364"/>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5" name="燕尾形 3"/>
            <p:cNvSpPr/>
            <p:nvPr/>
          </p:nvSpPr>
          <p:spPr>
            <a:xfrm rot="13500000">
              <a:off x="3466633" y="1584623"/>
              <a:ext cx="557364" cy="557331"/>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6" name="燕尾形 3"/>
            <p:cNvSpPr/>
            <p:nvPr/>
          </p:nvSpPr>
          <p:spPr>
            <a:xfrm rot="8100000" flipH="1">
              <a:off x="4813914" y="1585417"/>
              <a:ext cx="555775" cy="557331"/>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7" name="燕尾形 3"/>
            <p:cNvSpPr/>
            <p:nvPr/>
          </p:nvSpPr>
          <p:spPr>
            <a:xfrm rot="8100000" flipV="1">
              <a:off x="3466634" y="2932774"/>
              <a:ext cx="557363" cy="557331"/>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8" name="燕尾形 3"/>
            <p:cNvSpPr/>
            <p:nvPr/>
          </p:nvSpPr>
          <p:spPr>
            <a:xfrm rot="13500000" flipH="1" flipV="1">
              <a:off x="4813121" y="2932774"/>
              <a:ext cx="557363" cy="557331"/>
            </a:xfrm>
            <a:custGeom>
              <a:avLst/>
              <a:gdLst>
                <a:gd name="connsiteX0" fmla="*/ 0 w 1368152"/>
                <a:gd name="connsiteY0" fmla="*/ 0 h 1368152"/>
                <a:gd name="connsiteX1" fmla="*/ 684076 w 1368152"/>
                <a:gd name="connsiteY1" fmla="*/ 0 h 1368152"/>
                <a:gd name="connsiteX2" fmla="*/ 1368152 w 1368152"/>
                <a:gd name="connsiteY2" fmla="*/ 684076 h 1368152"/>
                <a:gd name="connsiteX3" fmla="*/ 684076 w 1368152"/>
                <a:gd name="connsiteY3" fmla="*/ 1368152 h 1368152"/>
                <a:gd name="connsiteX4" fmla="*/ 0 w 1368152"/>
                <a:gd name="connsiteY4" fmla="*/ 1368152 h 1368152"/>
                <a:gd name="connsiteX5" fmla="*/ 684076 w 1368152"/>
                <a:gd name="connsiteY5" fmla="*/ 684076 h 1368152"/>
                <a:gd name="connsiteX6" fmla="*/ 0 w 1368152"/>
                <a:gd name="connsiteY6" fmla="*/ 0 h 1368152"/>
                <a:gd name="connsiteX0-1" fmla="*/ 0 w 1368152"/>
                <a:gd name="connsiteY0-2" fmla="*/ 0 h 1368152"/>
                <a:gd name="connsiteX1-3" fmla="*/ 1368152 w 1368152"/>
                <a:gd name="connsiteY1-4" fmla="*/ 684076 h 1368152"/>
                <a:gd name="connsiteX2-5" fmla="*/ 684076 w 1368152"/>
                <a:gd name="connsiteY2-6" fmla="*/ 1368152 h 1368152"/>
                <a:gd name="connsiteX3-7" fmla="*/ 0 w 1368152"/>
                <a:gd name="connsiteY3-8" fmla="*/ 1368152 h 1368152"/>
                <a:gd name="connsiteX4-9" fmla="*/ 684076 w 1368152"/>
                <a:gd name="connsiteY4-10" fmla="*/ 684076 h 1368152"/>
                <a:gd name="connsiteX5-11" fmla="*/ 0 w 1368152"/>
                <a:gd name="connsiteY5-12" fmla="*/ 0 h 1368152"/>
                <a:gd name="connsiteX0-13" fmla="*/ 0 w 1368152"/>
                <a:gd name="connsiteY0-14" fmla="*/ 0 h 1368152"/>
                <a:gd name="connsiteX1-15" fmla="*/ 1368152 w 1368152"/>
                <a:gd name="connsiteY1-16" fmla="*/ 684076 h 1368152"/>
                <a:gd name="connsiteX2-17" fmla="*/ 0 w 1368152"/>
                <a:gd name="connsiteY2-18" fmla="*/ 1368152 h 1368152"/>
                <a:gd name="connsiteX3-19" fmla="*/ 684076 w 1368152"/>
                <a:gd name="connsiteY3-20" fmla="*/ 684076 h 1368152"/>
                <a:gd name="connsiteX4-21" fmla="*/ 0 w 1368152"/>
                <a:gd name="connsiteY4-22" fmla="*/ 0 h 13681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8152" h="1368152">
                  <a:moveTo>
                    <a:pt x="0" y="0"/>
                  </a:moveTo>
                  <a:lnTo>
                    <a:pt x="1368152" y="684076"/>
                  </a:lnTo>
                  <a:lnTo>
                    <a:pt x="0" y="1368152"/>
                  </a:lnTo>
                  <a:lnTo>
                    <a:pt x="684076" y="684076"/>
                  </a:lnTo>
                  <a:lnTo>
                    <a:pt x="0" y="0"/>
                  </a:lnTo>
                  <a:close/>
                </a:path>
              </a:pathLst>
            </a:custGeom>
            <a:noFill/>
            <a:ln w="9525">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sp>
        <p:nvSpPr>
          <p:cNvPr id="39" name="TextBox 25"/>
          <p:cNvSpPr txBox="1">
            <a:spLocks noChangeArrowheads="1"/>
          </p:cNvSpPr>
          <p:nvPr/>
        </p:nvSpPr>
        <p:spPr bwMode="auto">
          <a:xfrm>
            <a:off x="5735096" y="3559645"/>
            <a:ext cx="243710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a:r>
              <a:rPr lang="zh-CN" altLang="en-US" sz="1200" b="1" dirty="0">
                <a:solidFill>
                  <a:schemeClr val="bg1"/>
                </a:solidFill>
              </a:rPr>
              <a:t>智慧交通中大数据应用面临的挑战与对策</a:t>
            </a:r>
            <a:r>
              <a:rPr lang="zh-CN" altLang="en-US" sz="1200" b="1" dirty="0" smtClean="0">
                <a:solidFill>
                  <a:schemeClr val="bg1"/>
                </a:solidFill>
              </a:rPr>
              <a:t>研究</a:t>
            </a:r>
            <a:endParaRPr lang="en-US" altLang="zh-CN" sz="1200" b="1" dirty="0" smtClean="0">
              <a:solidFill>
                <a:schemeClr val="bg1"/>
              </a:solidFill>
            </a:endParaRPr>
          </a:p>
          <a:p>
            <a:r>
              <a:rPr lang="zh-CN" altLang="en-US" sz="900" dirty="0" smtClean="0">
                <a:solidFill>
                  <a:schemeClr val="bg1"/>
                </a:solidFill>
                <a:latin typeface="微软雅黑" panose="020B0503020204020204" pitchFamily="34" charset="-122"/>
                <a:ea typeface="微软雅黑" panose="020B0503020204020204" pitchFamily="34" charset="-122"/>
              </a:rPr>
              <a:t>作者：</a:t>
            </a:r>
            <a:r>
              <a:rPr lang="zh-CN" altLang="en-US" sz="900" dirty="0" smtClean="0">
                <a:solidFill>
                  <a:schemeClr val="bg1"/>
                </a:solidFill>
              </a:rPr>
              <a:t> 苏颖、樊重俊</a:t>
            </a:r>
            <a:endParaRPr lang="zh-CN" altLang="en-US" sz="900" dirty="0" smtClean="0">
              <a:solidFill>
                <a:schemeClr val="bg1"/>
              </a:solidFill>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关键字：大数据、智慧交通、信息安全</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文章编号：</a:t>
            </a:r>
            <a:r>
              <a:rPr lang="en-US" altLang="zh-CN" sz="900" dirty="0" smtClean="0">
                <a:solidFill>
                  <a:schemeClr val="bg1"/>
                </a:solidFill>
                <a:latin typeface="微软雅黑" panose="020B0503020204020204" pitchFamily="34" charset="-122"/>
                <a:ea typeface="微软雅黑" panose="020B0503020204020204" pitchFamily="34" charset="-122"/>
              </a:rPr>
              <a:t>1002-3001(2016)06-0089-03</a:t>
            </a:r>
            <a:endParaRPr lang="en-US" altLang="zh-CN" sz="900" dirty="0" smtClean="0">
              <a:solidFill>
                <a:schemeClr val="bg1"/>
              </a:solidFill>
              <a:latin typeface="微软雅黑" panose="020B0503020204020204" pitchFamily="34" charset="-122"/>
              <a:ea typeface="微软雅黑" panose="020B0503020204020204" pitchFamily="34" charset="-122"/>
            </a:endParaRPr>
          </a:p>
          <a:p>
            <a:endParaRPr lang="zh-CN" altLang="en-US" sz="1200" b="1" dirty="0">
              <a:solidFill>
                <a:schemeClr val="bg1"/>
              </a:solidFill>
            </a:endParaRPr>
          </a:p>
        </p:txBody>
      </p:sp>
      <p:sp>
        <p:nvSpPr>
          <p:cNvPr id="40" name="矩形 39"/>
          <p:cNvSpPr>
            <a:spLocks noChangeArrowheads="1"/>
          </p:cNvSpPr>
          <p:nvPr/>
        </p:nvSpPr>
        <p:spPr bwMode="auto">
          <a:xfrm>
            <a:off x="3795852" y="2417763"/>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智慧交通</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4" name="TextBox 25"/>
          <p:cNvSpPr txBox="1">
            <a:spLocks noChangeArrowheads="1"/>
          </p:cNvSpPr>
          <p:nvPr/>
        </p:nvSpPr>
        <p:spPr bwMode="auto">
          <a:xfrm>
            <a:off x="901187" y="1198874"/>
            <a:ext cx="232998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b="1" dirty="0" smtClean="0">
                <a:solidFill>
                  <a:schemeClr val="bg1"/>
                </a:solidFill>
                <a:latin typeface="微软雅黑" panose="020B0503020204020204" pitchFamily="34" charset="-122"/>
                <a:ea typeface="微软雅黑" panose="020B0503020204020204" pitchFamily="34" charset="-122"/>
              </a:rPr>
              <a:t>智慧交通系统中的几点建议</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作者：夏春华</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关键字：智慧城市、智慧交通、智能公交</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文章编号：</a:t>
            </a:r>
            <a:r>
              <a:rPr lang="en-US" altLang="zh-CN" sz="900" dirty="0" smtClean="0">
                <a:solidFill>
                  <a:schemeClr val="bg1"/>
                </a:solidFill>
                <a:latin typeface="微软雅黑" panose="020B0503020204020204" pitchFamily="34" charset="-122"/>
                <a:ea typeface="微软雅黑" panose="020B0503020204020204" pitchFamily="34" charset="-122"/>
              </a:rPr>
              <a:t>1674-4578(2015)05-0091-03</a:t>
            </a:r>
            <a:endParaRPr lang="en-US" altLang="zh-CN" sz="900" dirty="0" smtClean="0">
              <a:solidFill>
                <a:schemeClr val="bg1"/>
              </a:solidFill>
              <a:latin typeface="微软雅黑" panose="020B0503020204020204" pitchFamily="34" charset="-122"/>
              <a:ea typeface="微软雅黑" panose="020B0503020204020204" pitchFamily="34" charset="-122"/>
            </a:endParaRPr>
          </a:p>
        </p:txBody>
      </p:sp>
      <p:sp>
        <p:nvSpPr>
          <p:cNvPr id="47" name="TextBox 25"/>
          <p:cNvSpPr txBox="1">
            <a:spLocks noChangeArrowheads="1"/>
          </p:cNvSpPr>
          <p:nvPr/>
        </p:nvSpPr>
        <p:spPr bwMode="auto">
          <a:xfrm>
            <a:off x="3317205" y="4143636"/>
            <a:ext cx="26245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smtClean="0">
                <a:solidFill>
                  <a:schemeClr val="bg1"/>
                </a:solidFill>
                <a:latin typeface="微软雅黑" panose="020B0503020204020204" pitchFamily="34" charset="-122"/>
                <a:ea typeface="微软雅黑" panose="020B0503020204020204" pitchFamily="34" charset="-122"/>
              </a:rPr>
              <a:t>智慧城市和高效交通</a:t>
            </a:r>
            <a:endParaRPr lang="en-US" altLang="zh-CN" sz="1200" dirty="0" smtClean="0">
              <a:solidFill>
                <a:schemeClr val="bg1"/>
              </a:solidFill>
              <a:latin typeface="微软雅黑" panose="020B0503020204020204" pitchFamily="34" charset="-122"/>
              <a:ea typeface="微软雅黑" panose="020B0503020204020204" pitchFamily="34" charset="-122"/>
            </a:endParaRPr>
          </a:p>
          <a:p>
            <a:r>
              <a:rPr lang="zh-CN" altLang="en-US" sz="900" dirty="0">
                <a:solidFill>
                  <a:schemeClr val="bg1"/>
                </a:solidFill>
                <a:latin typeface="微软雅黑" panose="020B0503020204020204" pitchFamily="34" charset="-122"/>
                <a:ea typeface="微软雅黑" panose="020B0503020204020204" pitchFamily="34" charset="-122"/>
              </a:rPr>
              <a:t>作者：</a:t>
            </a:r>
            <a:r>
              <a:rPr lang="zh-CN" altLang="en-US" sz="900" dirty="0">
                <a:solidFill>
                  <a:schemeClr val="bg1"/>
                </a:solidFill>
              </a:rPr>
              <a:t> 徐见</a:t>
            </a:r>
            <a:r>
              <a:rPr lang="zh-CN" altLang="en-US" sz="900" dirty="0" smtClean="0">
                <a:solidFill>
                  <a:schemeClr val="bg1"/>
                </a:solidFill>
              </a:rPr>
              <a:t>卓、</a:t>
            </a:r>
            <a:r>
              <a:rPr lang="zh-CN" altLang="en-US" sz="900" dirty="0">
                <a:solidFill>
                  <a:schemeClr val="bg1"/>
                </a:solidFill>
              </a:rPr>
              <a:t> 刘贤 </a:t>
            </a:r>
            <a:r>
              <a:rPr lang="zh-CN" altLang="en-US" sz="900" dirty="0" smtClean="0">
                <a:solidFill>
                  <a:schemeClr val="bg1"/>
                </a:solidFill>
              </a:rPr>
              <a:t>、董博文</a:t>
            </a:r>
            <a:r>
              <a:rPr lang="zh-CN" altLang="en-US" sz="900" dirty="0">
                <a:solidFill>
                  <a:schemeClr val="bg1"/>
                </a:solidFill>
              </a:rPr>
              <a:t> </a:t>
            </a:r>
            <a:r>
              <a:rPr lang="zh-CN" altLang="en-US" sz="900" dirty="0" smtClean="0">
                <a:solidFill>
                  <a:schemeClr val="bg1"/>
                </a:solidFill>
              </a:rPr>
              <a:t>、石茹雪</a:t>
            </a:r>
            <a:endParaRPr lang="en-US" altLang="zh-CN" sz="900" dirty="0" smtClean="0">
              <a:solidFill>
                <a:schemeClr val="bg1"/>
              </a:solidFill>
            </a:endParaRPr>
          </a:p>
          <a:p>
            <a:r>
              <a:rPr lang="zh-CN" altLang="en-US" sz="900" dirty="0" smtClean="0">
                <a:solidFill>
                  <a:schemeClr val="bg1"/>
                </a:solidFill>
                <a:latin typeface="微软雅黑" panose="020B0503020204020204" pitchFamily="34" charset="-122"/>
                <a:ea typeface="微软雅黑" panose="020B0503020204020204" pitchFamily="34" charset="-122"/>
              </a:rPr>
              <a:t>关键字</a:t>
            </a:r>
            <a:r>
              <a:rPr lang="zh-CN" altLang="en-US" sz="900" dirty="0">
                <a:solidFill>
                  <a:schemeClr val="bg1"/>
                </a:solidFill>
                <a:latin typeface="微软雅黑" panose="020B0503020204020204" pitchFamily="34" charset="-122"/>
                <a:ea typeface="微软雅黑" panose="020B0503020204020204" pitchFamily="34" charset="-122"/>
              </a:rPr>
              <a:t>：大数据、智慧</a:t>
            </a:r>
            <a:r>
              <a:rPr lang="zh-CN" altLang="en-US" sz="900" dirty="0" smtClean="0">
                <a:solidFill>
                  <a:schemeClr val="bg1"/>
                </a:solidFill>
                <a:latin typeface="微软雅黑" panose="020B0503020204020204" pitchFamily="34" charset="-122"/>
                <a:ea typeface="微软雅黑" panose="020B0503020204020204" pitchFamily="34" charset="-122"/>
              </a:rPr>
              <a:t>交通、智慧城市</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22" name="TextBox 25"/>
          <p:cNvSpPr txBox="1">
            <a:spLocks noChangeArrowheads="1"/>
          </p:cNvSpPr>
          <p:nvPr/>
        </p:nvSpPr>
        <p:spPr bwMode="auto">
          <a:xfrm>
            <a:off x="3317205" y="489422"/>
            <a:ext cx="232998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b="1" dirty="0" smtClean="0">
                <a:solidFill>
                  <a:schemeClr val="bg1"/>
                </a:solidFill>
                <a:latin typeface="微软雅黑" panose="020B0503020204020204" pitchFamily="34" charset="-122"/>
                <a:ea typeface="微软雅黑" panose="020B0503020204020204" pitchFamily="34" charset="-122"/>
              </a:rPr>
              <a:t>智慧交通中的大数据研究</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作者：王雅琼、杨云鹏、樊重俊</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关键字：大数据、智慧交通、智能配送</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文章编号：</a:t>
            </a:r>
            <a:r>
              <a:rPr lang="en-US" altLang="zh-CN" sz="900" dirty="0" smtClean="0">
                <a:solidFill>
                  <a:schemeClr val="bg1"/>
                </a:solidFill>
                <a:latin typeface="微软雅黑" panose="020B0503020204020204" pitchFamily="34" charset="-122"/>
                <a:ea typeface="微软雅黑" panose="020B0503020204020204" pitchFamily="34" charset="-122"/>
              </a:rPr>
              <a:t>1674-4993(2015)05-0107-02</a:t>
            </a:r>
            <a:endParaRPr lang="en-US" altLang="zh-CN" sz="900" dirty="0" smtClean="0">
              <a:solidFill>
                <a:schemeClr val="bg1"/>
              </a:solidFill>
              <a:latin typeface="微软雅黑" panose="020B0503020204020204" pitchFamily="34" charset="-122"/>
              <a:ea typeface="微软雅黑" panose="020B0503020204020204" pitchFamily="34" charset="-122"/>
            </a:endParaRPr>
          </a:p>
        </p:txBody>
      </p:sp>
      <p:sp>
        <p:nvSpPr>
          <p:cNvPr id="23" name="TextBox 25"/>
          <p:cNvSpPr txBox="1">
            <a:spLocks noChangeArrowheads="1"/>
          </p:cNvSpPr>
          <p:nvPr/>
        </p:nvSpPr>
        <p:spPr bwMode="auto">
          <a:xfrm>
            <a:off x="5735096" y="1268123"/>
            <a:ext cx="28181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b="1" dirty="0">
                <a:solidFill>
                  <a:schemeClr val="bg1"/>
                </a:solidFill>
                <a:latin typeface="微软雅黑" panose="020B0503020204020204" pitchFamily="34" charset="-122"/>
                <a:ea typeface="微软雅黑" panose="020B0503020204020204" pitchFamily="34" charset="-122"/>
              </a:rPr>
              <a:t>综合</a:t>
            </a:r>
            <a:r>
              <a:rPr lang="zh-CN" altLang="en-US" sz="1200" b="1" dirty="0" smtClean="0">
                <a:solidFill>
                  <a:schemeClr val="bg1"/>
                </a:solidFill>
                <a:latin typeface="微软雅黑" panose="020B0503020204020204" pitchFamily="34" charset="-122"/>
                <a:ea typeface="微软雅黑" panose="020B0503020204020204" pitchFamily="34" charset="-122"/>
              </a:rPr>
              <a:t>交通和智慧交通在建设中的问题</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作者：李青芳</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关键字：城市交通、智慧交通、问题与对策</a:t>
            </a:r>
            <a:endParaRPr lang="en-US" altLang="zh-CN" sz="900" dirty="0" smtClean="0">
              <a:solidFill>
                <a:schemeClr val="bg1"/>
              </a:solidFill>
              <a:latin typeface="微软雅黑" panose="020B0503020204020204" pitchFamily="34" charset="-122"/>
              <a:ea typeface="微软雅黑" panose="020B0503020204020204" pitchFamily="34" charset="-122"/>
            </a:endParaRPr>
          </a:p>
        </p:txBody>
      </p:sp>
      <p:sp>
        <p:nvSpPr>
          <p:cNvPr id="27" name="TextBox 25"/>
          <p:cNvSpPr txBox="1">
            <a:spLocks noChangeArrowheads="1"/>
          </p:cNvSpPr>
          <p:nvPr/>
        </p:nvSpPr>
        <p:spPr bwMode="auto">
          <a:xfrm>
            <a:off x="6299586" y="2374806"/>
            <a:ext cx="232998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b="1" dirty="0" smtClean="0">
                <a:solidFill>
                  <a:schemeClr val="bg1"/>
                </a:solidFill>
                <a:latin typeface="微软雅黑" panose="020B0503020204020204" pitchFamily="34" charset="-122"/>
                <a:ea typeface="微软雅黑" panose="020B0503020204020204" pitchFamily="34" charset="-122"/>
              </a:rPr>
              <a:t>智慧交通项目可行性研究报告</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作者：兰成梦</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关键字：智慧交通、可行性研究</a:t>
            </a:r>
            <a:endParaRPr lang="en-US" altLang="zh-CN" sz="900" dirty="0" smtClean="0">
              <a:solidFill>
                <a:schemeClr val="bg1"/>
              </a:solidFill>
              <a:latin typeface="微软雅黑" panose="020B0503020204020204" pitchFamily="34" charset="-122"/>
              <a:ea typeface="微软雅黑" panose="020B0503020204020204" pitchFamily="34" charset="-122"/>
            </a:endParaRPr>
          </a:p>
        </p:txBody>
      </p:sp>
      <p:sp>
        <p:nvSpPr>
          <p:cNvPr id="29" name="TextBox 25"/>
          <p:cNvSpPr txBox="1">
            <a:spLocks noChangeArrowheads="1"/>
          </p:cNvSpPr>
          <p:nvPr/>
        </p:nvSpPr>
        <p:spPr bwMode="auto">
          <a:xfrm>
            <a:off x="418456" y="2380485"/>
            <a:ext cx="23299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a:r>
              <a:rPr lang="zh-CN" altLang="en-US" sz="1200" b="1" dirty="0">
                <a:solidFill>
                  <a:schemeClr val="bg1"/>
                </a:solidFill>
              </a:rPr>
              <a:t>基于综合标准化的智慧交通标准映射系统初探</a:t>
            </a:r>
            <a:endParaRPr lang="zh-CN" altLang="en-US" sz="1200" b="1" dirty="0">
              <a:solidFill>
                <a:schemeClr val="bg1"/>
              </a:solidFill>
            </a:endParaRPr>
          </a:p>
          <a:p>
            <a:r>
              <a:rPr lang="zh-CN" altLang="en-US" sz="900" dirty="0" smtClean="0">
                <a:solidFill>
                  <a:schemeClr val="bg1"/>
                </a:solidFill>
                <a:latin typeface="微软雅黑" panose="020B0503020204020204" pitchFamily="34" charset="-122"/>
                <a:ea typeface="微软雅黑" panose="020B0503020204020204" pitchFamily="34" charset="-122"/>
              </a:rPr>
              <a:t>作者：</a:t>
            </a:r>
            <a:r>
              <a:rPr lang="zh-CN" altLang="en-US" sz="900" dirty="0">
                <a:solidFill>
                  <a:schemeClr val="bg1"/>
                </a:solidFill>
              </a:rPr>
              <a:t>张红</a:t>
            </a:r>
            <a:r>
              <a:rPr lang="zh-CN" altLang="en-US" sz="900" dirty="0" smtClean="0">
                <a:solidFill>
                  <a:schemeClr val="bg1"/>
                </a:solidFill>
              </a:rPr>
              <a:t>卫、隗</a:t>
            </a:r>
            <a:r>
              <a:rPr lang="zh-CN" altLang="en-US" sz="900" dirty="0">
                <a:solidFill>
                  <a:schemeClr val="bg1"/>
                </a:solidFill>
              </a:rPr>
              <a:t>玉</a:t>
            </a:r>
            <a:r>
              <a:rPr lang="zh-CN" altLang="en-US" sz="900" dirty="0" smtClean="0">
                <a:solidFill>
                  <a:schemeClr val="bg1"/>
                </a:solidFill>
              </a:rPr>
              <a:t>凯、周微茹</a:t>
            </a:r>
            <a:endParaRPr lang="zh-CN" altLang="en-US" sz="900" dirty="0">
              <a:solidFill>
                <a:schemeClr val="bg1"/>
              </a:solidFill>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关键字：综合标准化、智慧交通</a:t>
            </a:r>
            <a:endParaRPr lang="en-US" altLang="zh-CN" sz="900" dirty="0" smtClean="0">
              <a:solidFill>
                <a:schemeClr val="bg1"/>
              </a:solidFill>
              <a:latin typeface="微软雅黑" panose="020B0503020204020204" pitchFamily="34" charset="-122"/>
              <a:ea typeface="微软雅黑" panose="020B0503020204020204" pitchFamily="34" charset="-122"/>
            </a:endParaRPr>
          </a:p>
        </p:txBody>
      </p:sp>
      <p:sp>
        <p:nvSpPr>
          <p:cNvPr id="48" name="TextBox 25"/>
          <p:cNvSpPr txBox="1">
            <a:spLocks noChangeArrowheads="1"/>
          </p:cNvSpPr>
          <p:nvPr/>
        </p:nvSpPr>
        <p:spPr bwMode="auto">
          <a:xfrm>
            <a:off x="849045" y="3559645"/>
            <a:ext cx="2525219"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a:r>
              <a:rPr lang="zh-CN" altLang="en-US" sz="1200" b="1" dirty="0">
                <a:solidFill>
                  <a:schemeClr val="bg1"/>
                </a:solidFill>
              </a:rPr>
              <a:t>基于“互联网＋”的智慧交通顶层设计架构</a:t>
            </a:r>
            <a:endParaRPr lang="zh-CN" altLang="en-US" sz="1200" b="1" dirty="0">
              <a:solidFill>
                <a:schemeClr val="bg1"/>
              </a:solidFill>
            </a:endParaRPr>
          </a:p>
          <a:p>
            <a:r>
              <a:rPr lang="zh-CN" altLang="en-US" sz="900" dirty="0" smtClean="0">
                <a:solidFill>
                  <a:schemeClr val="bg1"/>
                </a:solidFill>
                <a:latin typeface="微软雅黑" panose="020B0503020204020204" pitchFamily="34" charset="-122"/>
                <a:ea typeface="微软雅黑" panose="020B0503020204020204" pitchFamily="34" charset="-122"/>
              </a:rPr>
              <a:t>作者：</a:t>
            </a:r>
            <a:r>
              <a:rPr lang="zh-CN" altLang="en-US" sz="900" dirty="0" smtClean="0">
                <a:solidFill>
                  <a:schemeClr val="bg1"/>
                </a:solidFill>
              </a:rPr>
              <a:t> </a:t>
            </a:r>
            <a:r>
              <a:rPr lang="zh-CN" altLang="en-US" sz="900" b="1" dirty="0">
                <a:solidFill>
                  <a:schemeClr val="bg1"/>
                </a:solidFill>
              </a:rPr>
              <a:t>黄</a:t>
            </a:r>
            <a:r>
              <a:rPr lang="zh-CN" altLang="en-US" sz="900" b="1" dirty="0" smtClean="0">
                <a:solidFill>
                  <a:schemeClr val="bg1"/>
                </a:solidFill>
              </a:rPr>
              <a:t>宇、王妍颖</a:t>
            </a:r>
            <a:endParaRPr lang="zh-CN" altLang="en-US" sz="900" b="1" dirty="0">
              <a:solidFill>
                <a:schemeClr val="bg1"/>
              </a:solidFill>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关键字：“互联网</a:t>
            </a:r>
            <a:r>
              <a:rPr lang="en-US" altLang="zh-CN" sz="900" dirty="0" smtClean="0">
                <a:solidFill>
                  <a:schemeClr val="bg1"/>
                </a:solidFill>
                <a:latin typeface="微软雅黑" panose="020B0503020204020204" pitchFamily="34" charset="-122"/>
                <a:ea typeface="微软雅黑" panose="020B0503020204020204" pitchFamily="34" charset="-122"/>
              </a:rPr>
              <a:t>+</a:t>
            </a:r>
            <a:r>
              <a:rPr lang="zh-CN" altLang="en-US" sz="900" dirty="0" smtClean="0">
                <a:solidFill>
                  <a:schemeClr val="bg1"/>
                </a:solidFill>
                <a:latin typeface="微软雅黑" panose="020B0503020204020204" pitchFamily="34" charset="-122"/>
                <a:ea typeface="微软雅黑" panose="020B0503020204020204" pitchFamily="34" charset="-122"/>
              </a:rPr>
              <a:t>”、智慧交通、顶层设计</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900" dirty="0" smtClean="0">
                <a:solidFill>
                  <a:schemeClr val="bg1"/>
                </a:solidFill>
                <a:latin typeface="微软雅黑" panose="020B0503020204020204" pitchFamily="34" charset="-122"/>
                <a:ea typeface="微软雅黑" panose="020B0503020204020204" pitchFamily="34" charset="-122"/>
              </a:rPr>
              <a:t>文章编号：</a:t>
            </a:r>
            <a:r>
              <a:rPr lang="en-US" altLang="zh-CN" sz="900" dirty="0" smtClean="0">
                <a:solidFill>
                  <a:schemeClr val="bg1"/>
                </a:solidFill>
                <a:latin typeface="微软雅黑" panose="020B0503020204020204" pitchFamily="34" charset="-122"/>
                <a:ea typeface="微软雅黑" panose="020B0503020204020204" pitchFamily="34" charset="-122"/>
              </a:rPr>
              <a:t>1002-4972(2016)10-0199-04</a:t>
            </a:r>
            <a:endParaRPr lang="en-US" altLang="zh-CN" sz="900" dirty="0" smtClean="0">
              <a:solidFill>
                <a:schemeClr val="bg1"/>
              </a:solidFill>
              <a:latin typeface="微软雅黑" panose="020B0503020204020204" pitchFamily="34" charset="-122"/>
              <a:ea typeface="微软雅黑" panose="020B0503020204020204" pitchFamily="34" charset="-122"/>
            </a:endParaRPr>
          </a:p>
          <a:p>
            <a:endParaRPr lang="zh-CN" altLang="en-US" sz="1200" b="1" dirty="0">
              <a:solidFill>
                <a:schemeClr val="bg1"/>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250" fill="hold"/>
                                        <p:tgtEl>
                                          <p:spTgt spid="40"/>
                                        </p:tgtEl>
                                        <p:attrNameLst>
                                          <p:attrName>ppt_w</p:attrName>
                                        </p:attrNameLst>
                                      </p:cBhvr>
                                      <p:tavLst>
                                        <p:tav tm="0">
                                          <p:val>
                                            <p:fltVal val="0"/>
                                          </p:val>
                                        </p:tav>
                                        <p:tav tm="100000">
                                          <p:val>
                                            <p:strVal val="#ppt_w"/>
                                          </p:val>
                                        </p:tav>
                                      </p:tavLst>
                                    </p:anim>
                                    <p:anim calcmode="lin" valueType="num">
                                      <p:cBhvr>
                                        <p:cTn id="8" dur="250" fill="hold"/>
                                        <p:tgtEl>
                                          <p:spTgt spid="40"/>
                                        </p:tgtEl>
                                        <p:attrNameLst>
                                          <p:attrName>ppt_h</p:attrName>
                                        </p:attrNameLst>
                                      </p:cBhvr>
                                      <p:tavLst>
                                        <p:tav tm="0">
                                          <p:val>
                                            <p:fltVal val="0"/>
                                          </p:val>
                                        </p:tav>
                                        <p:tav tm="100000">
                                          <p:val>
                                            <p:strVal val="#ppt_h"/>
                                          </p:val>
                                        </p:tav>
                                      </p:tavLst>
                                    </p:anim>
                                    <p:animEffect transition="in" filter="fade">
                                      <p:cBhvr>
                                        <p:cTn id="9" dur="250"/>
                                        <p:tgtEl>
                                          <p:spTgt spid="40"/>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 calcmode="lin" valueType="num">
                                      <p:cBhvr>
                                        <p:cTn id="14" dur="1000" fill="hold"/>
                                        <p:tgtEl>
                                          <p:spTgt spid="30"/>
                                        </p:tgtEl>
                                        <p:attrNameLst>
                                          <p:attrName>style.rotation</p:attrName>
                                        </p:attrNameLst>
                                      </p:cBhvr>
                                      <p:tavLst>
                                        <p:tav tm="0">
                                          <p:val>
                                            <p:fltVal val="360"/>
                                          </p:val>
                                        </p:tav>
                                        <p:tav tm="100000">
                                          <p:val>
                                            <p:fltVal val="0"/>
                                          </p:val>
                                        </p:tav>
                                      </p:tavLst>
                                    </p:anim>
                                    <p:animEffect transition="in" filter="fade">
                                      <p:cBhvr>
                                        <p:cTn id="15" dur="1000"/>
                                        <p:tgtEl>
                                          <p:spTgt spid="30"/>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right)">
                                      <p:cBhvr>
                                        <p:cTn id="18" dur="500"/>
                                        <p:tgtEl>
                                          <p:spTgt spid="4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up)">
                                      <p:cBhvr>
                                        <p:cTn id="24" dur="500"/>
                                        <p:tgtEl>
                                          <p:spTgt spid="4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00"/>
                                        <p:tgtEl>
                                          <p:spTgt spid="2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right)">
                                      <p:cBhvr>
                                        <p:cTn id="33" dur="500"/>
                                        <p:tgtEl>
                                          <p:spTgt spid="2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500"/>
                                        <p:tgtEl>
                                          <p:spTgt spid="2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4" grpId="0"/>
      <p:bldP spid="47" grpId="0"/>
      <p:bldP spid="22" grpId="0"/>
      <p:bldP spid="23" grpId="0"/>
      <p:bldP spid="27" grpId="0"/>
      <p:bldP spid="29"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算法查询</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2"/>
          <p:cNvSpPr/>
          <p:nvPr/>
        </p:nvSpPr>
        <p:spPr bwMode="auto">
          <a:xfrm>
            <a:off x="941388" y="188436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Freeform 3"/>
          <p:cNvSpPr/>
          <p:nvPr/>
        </p:nvSpPr>
        <p:spPr bwMode="auto">
          <a:xfrm>
            <a:off x="941388" y="3044825"/>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6" name="Freeform 4"/>
          <p:cNvSpPr/>
          <p:nvPr/>
        </p:nvSpPr>
        <p:spPr bwMode="auto">
          <a:xfrm>
            <a:off x="941388" y="1603375"/>
            <a:ext cx="6164262" cy="280988"/>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 name="Freeform 5"/>
          <p:cNvSpPr/>
          <p:nvPr/>
        </p:nvSpPr>
        <p:spPr bwMode="auto">
          <a:xfrm>
            <a:off x="941388" y="4162425"/>
            <a:ext cx="6164262" cy="279400"/>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523038" y="2184400"/>
            <a:ext cx="929742" cy="4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altLang="en-US" sz="1400" dirty="0" smtClean="0">
                <a:solidFill>
                  <a:schemeClr val="bg1"/>
                </a:solidFill>
                <a:latin typeface="微软雅黑" panose="020B0503020204020204" pitchFamily="34" charset="-122"/>
                <a:ea typeface="微软雅黑" panose="020B0503020204020204" pitchFamily="34" charset="-122"/>
              </a:rPr>
              <a:t>    随机</a:t>
            </a:r>
            <a:r>
              <a:rPr lang="zh-CN" altLang="en-US" sz="1400" dirty="0">
                <a:solidFill>
                  <a:schemeClr val="bg1"/>
                </a:solidFill>
                <a:latin typeface="微软雅黑" panose="020B0503020204020204" pitchFamily="34" charset="-122"/>
                <a:ea typeface="微软雅黑" panose="020B0503020204020204" pitchFamily="34" charset="-122"/>
              </a:rPr>
              <a:t>森林</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6523038" y="3262313"/>
            <a:ext cx="948978"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altLang="en-US" sz="1500" b="1" dirty="0">
                <a:solidFill>
                  <a:schemeClr val="bg1"/>
                </a:solidFill>
                <a:latin typeface="微软雅黑" panose="020B0503020204020204" pitchFamily="34" charset="-122"/>
                <a:ea typeface="微软雅黑" panose="020B0503020204020204" pitchFamily="34" charset="-122"/>
              </a:rPr>
              <a:t> </a:t>
            </a:r>
            <a:r>
              <a:rPr lang="zh-CN" altLang="en-US" sz="1500" b="1" dirty="0" smtClean="0">
                <a:solidFill>
                  <a:schemeClr val="bg1"/>
                </a:solidFill>
                <a:latin typeface="微软雅黑" panose="020B0503020204020204" pitchFamily="34" charset="-122"/>
                <a:ea typeface="微软雅黑" panose="020B0503020204020204" pitchFamily="34" charset="-122"/>
              </a:rPr>
              <a:t>   </a:t>
            </a:r>
            <a:r>
              <a:rPr lang="zh-CN" altLang="en-US" sz="1400" dirty="0" smtClean="0">
                <a:solidFill>
                  <a:schemeClr val="bg1"/>
                </a:solidFill>
                <a:latin typeface="微软雅黑" panose="020B0503020204020204" pitchFamily="34" charset="-122"/>
                <a:ea typeface="微软雅黑" panose="020B0503020204020204" pitchFamily="34" charset="-122"/>
              </a:rPr>
              <a:t>梯度</a:t>
            </a:r>
            <a:r>
              <a:rPr lang="zh-CN" altLang="en-US" sz="1400" dirty="0">
                <a:solidFill>
                  <a:schemeClr val="bg1"/>
                </a:solidFill>
                <a:latin typeface="微软雅黑" panose="020B0503020204020204" pitchFamily="34" charset="-122"/>
                <a:ea typeface="微软雅黑" panose="020B0503020204020204" pitchFamily="34" charset="-122"/>
              </a:rPr>
              <a:t>下降</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10" name="Text Box 65"/>
          <p:cNvSpPr txBox="1">
            <a:spLocks noChangeArrowheads="1"/>
          </p:cNvSpPr>
          <p:nvPr/>
        </p:nvSpPr>
        <p:spPr bwMode="auto">
          <a:xfrm>
            <a:off x="877887" y="1751013"/>
            <a:ext cx="454818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200" b="1" dirty="0">
                <a:solidFill>
                  <a:schemeClr val="bg1"/>
                </a:solidFill>
                <a:latin typeface="微软雅黑" panose="020B0503020204020204" pitchFamily="34" charset="-122"/>
                <a:ea typeface="微软雅黑" panose="020B0503020204020204" pitchFamily="34" charset="-122"/>
              </a:rPr>
              <a:t>随机森林，指的是利用多棵树对样本进行训练并预测的一种分类器。简单来说，随机森林就是由多棵</a:t>
            </a:r>
            <a:r>
              <a:rPr lang="en-US" altLang="zh-CN" sz="1200" b="1" dirty="0">
                <a:solidFill>
                  <a:schemeClr val="bg1"/>
                </a:solidFill>
                <a:latin typeface="微软雅黑" panose="020B0503020204020204" pitchFamily="34" charset="-122"/>
                <a:ea typeface="微软雅黑" panose="020B0503020204020204" pitchFamily="34" charset="-122"/>
              </a:rPr>
              <a:t>CART</a:t>
            </a:r>
            <a:r>
              <a:rPr lang="zh-CN" altLang="en-US" sz="1200" b="1" dirty="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Classification And Regression Tree</a:t>
            </a:r>
            <a:r>
              <a:rPr lang="zh-CN" altLang="en-US" sz="1200" b="1" dirty="0">
                <a:solidFill>
                  <a:schemeClr val="bg1"/>
                </a:solidFill>
                <a:latin typeface="微软雅黑" panose="020B0503020204020204" pitchFamily="34" charset="-122"/>
                <a:ea typeface="微软雅黑" panose="020B0503020204020204" pitchFamily="34" charset="-122"/>
              </a:rPr>
              <a:t>）构成的。对于每棵树，它们使用的训练集是从总的训练集中有放回采样出来</a:t>
            </a:r>
            <a:r>
              <a:rPr lang="zh-CN" altLang="en-US" sz="1200" b="1" dirty="0" smtClean="0">
                <a:solidFill>
                  <a:schemeClr val="bg1"/>
                </a:solidFill>
                <a:latin typeface="微软雅黑" panose="020B0503020204020204" pitchFamily="34" charset="-122"/>
                <a:ea typeface="微软雅黑" panose="020B0503020204020204" pitchFamily="34" charset="-122"/>
              </a:rPr>
              <a:t>的</a:t>
            </a:r>
            <a:r>
              <a:rPr lang="en-US" altLang="zh-CN" sz="1200" b="1" dirty="0" smtClean="0">
                <a:solidFill>
                  <a:schemeClr val="bg1"/>
                </a:solidFill>
                <a:latin typeface="微软雅黑" panose="020B0503020204020204" pitchFamily="34" charset="-122"/>
                <a:ea typeface="微软雅黑" panose="020B0503020204020204" pitchFamily="34" charset="-122"/>
              </a:rPr>
              <a:t>.</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1" name="Text Box 65"/>
          <p:cNvSpPr txBox="1">
            <a:spLocks noChangeArrowheads="1"/>
          </p:cNvSpPr>
          <p:nvPr/>
        </p:nvSpPr>
        <p:spPr bwMode="auto">
          <a:xfrm>
            <a:off x="877887" y="3405188"/>
            <a:ext cx="4387132"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梯度</a:t>
            </a:r>
            <a:r>
              <a:rPr lang="zh-CN" altLang="en-US" sz="1200" b="1" dirty="0">
                <a:solidFill>
                  <a:schemeClr val="bg1"/>
                </a:solidFill>
                <a:latin typeface="微软雅黑" panose="020B0503020204020204" pitchFamily="34" charset="-122"/>
                <a:ea typeface="微软雅黑" panose="020B0503020204020204" pitchFamily="34" charset="-122"/>
              </a:rPr>
              <a:t>下降法</a:t>
            </a:r>
            <a:r>
              <a:rPr lang="en-US" altLang="zh-CN" sz="1200" b="1" dirty="0">
                <a:solidFill>
                  <a:schemeClr val="bg1"/>
                </a:solidFill>
                <a:latin typeface="微软雅黑" panose="020B0503020204020204" pitchFamily="34" charset="-122"/>
                <a:ea typeface="微软雅黑" panose="020B0503020204020204" pitchFamily="34" charset="-122"/>
              </a:rPr>
              <a:t>(gradient descent)</a:t>
            </a:r>
            <a:r>
              <a:rPr lang="zh-CN" altLang="en-US" sz="1200" b="1" dirty="0">
                <a:solidFill>
                  <a:schemeClr val="bg1"/>
                </a:solidFill>
                <a:latin typeface="微软雅黑" panose="020B0503020204020204" pitchFamily="34" charset="-122"/>
                <a:ea typeface="微软雅黑" panose="020B0503020204020204" pitchFamily="34" charset="-122"/>
              </a:rPr>
              <a:t>是一个最优化算法，通常也称为最速下降法</a:t>
            </a:r>
            <a:r>
              <a:rPr lang="zh-CN" altLang="en-US" sz="1200" b="1" dirty="0" smtClean="0">
                <a:solidFill>
                  <a:schemeClr val="bg1"/>
                </a:solidFill>
                <a:latin typeface="微软雅黑" panose="020B0503020204020204" pitchFamily="34" charset="-122"/>
                <a:ea typeface="微软雅黑" panose="020B0503020204020204" pitchFamily="34" charset="-122"/>
              </a:rPr>
              <a:t>。常用</a:t>
            </a:r>
            <a:r>
              <a:rPr lang="zh-CN" altLang="en-US" sz="1200" b="1" dirty="0">
                <a:solidFill>
                  <a:schemeClr val="bg1"/>
                </a:solidFill>
                <a:latin typeface="微软雅黑" panose="020B0503020204020204" pitchFamily="34" charset="-122"/>
                <a:ea typeface="微软雅黑" panose="020B0503020204020204" pitchFamily="34" charset="-122"/>
              </a:rPr>
              <a:t>于机器学习和人工智能当中用来递归性地逼近最小偏差模型。</a:t>
            </a:r>
            <a:endParaRPr lang="zh-CN" altLang="en-US" sz="1200" b="1" dirty="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endParaRPr lang="zh-CN" altLang="en-US" sz="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Freeform 103"/>
          <p:cNvSpPr>
            <a:spLocks noEditPoints="1" noChangeArrowheads="1"/>
          </p:cNvSpPr>
          <p:nvPr/>
        </p:nvSpPr>
        <p:spPr bwMode="auto">
          <a:xfrm>
            <a:off x="6838950" y="253365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33"/>
          <p:cNvSpPr>
            <a:spLocks noEditPoints="1" noChangeArrowheads="1"/>
          </p:cNvSpPr>
          <p:nvPr/>
        </p:nvSpPr>
        <p:spPr bwMode="auto">
          <a:xfrm>
            <a:off x="6899275" y="367347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2"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22" presetClass="entr" presetSubtype="2"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算法查询</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2"/>
          <p:cNvSpPr/>
          <p:nvPr/>
        </p:nvSpPr>
        <p:spPr bwMode="auto">
          <a:xfrm>
            <a:off x="941388" y="188436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Freeform 3"/>
          <p:cNvSpPr/>
          <p:nvPr/>
        </p:nvSpPr>
        <p:spPr bwMode="auto">
          <a:xfrm>
            <a:off x="941388" y="3044825"/>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6" name="Freeform 4"/>
          <p:cNvSpPr/>
          <p:nvPr/>
        </p:nvSpPr>
        <p:spPr bwMode="auto">
          <a:xfrm>
            <a:off x="941388" y="1603375"/>
            <a:ext cx="6164262" cy="280988"/>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 name="Freeform 5"/>
          <p:cNvSpPr/>
          <p:nvPr/>
        </p:nvSpPr>
        <p:spPr bwMode="auto">
          <a:xfrm>
            <a:off x="941388" y="4162425"/>
            <a:ext cx="6164262" cy="279400"/>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523038" y="2184400"/>
            <a:ext cx="929742" cy="4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altLang="en-US" sz="1400" dirty="0" smtClean="0">
                <a:solidFill>
                  <a:schemeClr val="bg1"/>
                </a:solidFill>
                <a:latin typeface="微软雅黑" panose="020B0503020204020204" pitchFamily="34" charset="-122"/>
                <a:ea typeface="微软雅黑" panose="020B0503020204020204" pitchFamily="34" charset="-122"/>
              </a:rPr>
              <a:t>    深度</a:t>
            </a:r>
            <a:r>
              <a:rPr lang="zh-CN" altLang="en-US" sz="1400" dirty="0">
                <a:solidFill>
                  <a:schemeClr val="bg1"/>
                </a:solidFill>
                <a:latin typeface="微软雅黑" panose="020B0503020204020204" pitchFamily="34" charset="-122"/>
                <a:ea typeface="微软雅黑" panose="020B0503020204020204" pitchFamily="34" charset="-122"/>
              </a:rPr>
              <a:t>学习</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6523038" y="3262313"/>
            <a:ext cx="948978"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altLang="en-US" sz="1500" b="1" dirty="0">
                <a:solidFill>
                  <a:schemeClr val="bg1"/>
                </a:solidFill>
                <a:latin typeface="微软雅黑" panose="020B0503020204020204" pitchFamily="34" charset="-122"/>
                <a:ea typeface="微软雅黑" panose="020B0503020204020204" pitchFamily="34" charset="-122"/>
              </a:rPr>
              <a:t> </a:t>
            </a:r>
            <a:r>
              <a:rPr lang="zh-CN" altLang="en-US" sz="1500" b="1" dirty="0" smtClean="0">
                <a:solidFill>
                  <a:schemeClr val="bg1"/>
                </a:solidFill>
                <a:latin typeface="微软雅黑" panose="020B0503020204020204" pitchFamily="34" charset="-122"/>
                <a:ea typeface="微软雅黑" panose="020B0503020204020204" pitchFamily="34" charset="-122"/>
              </a:rPr>
              <a:t>   </a:t>
            </a:r>
            <a:r>
              <a:rPr lang="zh-CN" altLang="en-US" sz="1400" dirty="0" smtClean="0">
                <a:solidFill>
                  <a:schemeClr val="bg1"/>
                </a:solidFill>
                <a:latin typeface="微软雅黑" panose="020B0503020204020204" pitchFamily="34" charset="-122"/>
                <a:ea typeface="微软雅黑" panose="020B0503020204020204" pitchFamily="34" charset="-122"/>
              </a:rPr>
              <a:t>线性回归</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10" name="Text Box 65"/>
          <p:cNvSpPr txBox="1">
            <a:spLocks noChangeArrowheads="1"/>
          </p:cNvSpPr>
          <p:nvPr/>
        </p:nvSpPr>
        <p:spPr bwMode="auto">
          <a:xfrm>
            <a:off x="877888" y="1835156"/>
            <a:ext cx="454818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深度</a:t>
            </a:r>
            <a:r>
              <a:rPr lang="zh-CN" altLang="en-US" sz="1200" b="1" dirty="0">
                <a:solidFill>
                  <a:schemeClr val="bg1"/>
                </a:solidFill>
                <a:latin typeface="微软雅黑" panose="020B0503020204020204" pitchFamily="34" charset="-122"/>
                <a:ea typeface="微软雅黑" panose="020B0503020204020204" pitchFamily="34" charset="-122"/>
              </a:rPr>
              <a:t>学习的概念源于人工神经网络的研究。含多隐层的多层感知器就是一种深度学习结构。深度学习通过组合低层特征形成更加抽象的高层表示属性类别或特征，以发现数据的分布式特征表示。</a:t>
            </a:r>
            <a:endParaRPr lang="zh-CN" altLang="en-US" sz="1200" b="1" dirty="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endParaRPr lang="zh-CN" altLang="en-US" sz="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ext Box 65"/>
          <p:cNvSpPr txBox="1">
            <a:spLocks noChangeArrowheads="1"/>
          </p:cNvSpPr>
          <p:nvPr/>
        </p:nvSpPr>
        <p:spPr bwMode="auto">
          <a:xfrm>
            <a:off x="877887" y="3405188"/>
            <a:ext cx="454818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线性回归</a:t>
            </a:r>
            <a:r>
              <a:rPr lang="zh-CN" altLang="en-US" sz="1200" b="1" dirty="0">
                <a:solidFill>
                  <a:schemeClr val="bg1"/>
                </a:solidFill>
                <a:latin typeface="微软雅黑" panose="020B0503020204020204" pitchFamily="34" charset="-122"/>
                <a:ea typeface="微软雅黑" panose="020B0503020204020204" pitchFamily="34" charset="-122"/>
              </a:rPr>
              <a:t>是利用数理统计中回归分析，来确定两种或两种以上变量间相互依赖的定量关系的一种统计分析方法，运用十分广泛。其表达形式为</a:t>
            </a:r>
            <a:r>
              <a:rPr lang="en-US" altLang="zh-CN" sz="1200" b="1" dirty="0">
                <a:solidFill>
                  <a:schemeClr val="bg1"/>
                </a:solidFill>
                <a:latin typeface="微软雅黑" panose="020B0503020204020204" pitchFamily="34" charset="-122"/>
                <a:ea typeface="微软雅黑" panose="020B0503020204020204" pitchFamily="34" charset="-122"/>
              </a:rPr>
              <a:t>y = </a:t>
            </a:r>
            <a:r>
              <a:rPr lang="en-US" altLang="zh-CN" sz="1200" b="1" dirty="0" err="1">
                <a:solidFill>
                  <a:schemeClr val="bg1"/>
                </a:solidFill>
                <a:latin typeface="微软雅黑" panose="020B0503020204020204" pitchFamily="34" charset="-122"/>
                <a:ea typeface="微软雅黑" panose="020B0503020204020204" pitchFamily="34" charset="-122"/>
              </a:rPr>
              <a:t>w'x+e</a:t>
            </a:r>
            <a:r>
              <a:rPr lang="zh-CN" altLang="en-US" sz="1200" b="1" dirty="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e</a:t>
            </a:r>
            <a:r>
              <a:rPr lang="zh-CN" altLang="en-US" sz="1200" b="1" dirty="0">
                <a:solidFill>
                  <a:schemeClr val="bg1"/>
                </a:solidFill>
                <a:latin typeface="微软雅黑" panose="020B0503020204020204" pitchFamily="34" charset="-122"/>
                <a:ea typeface="微软雅黑" panose="020B0503020204020204" pitchFamily="34" charset="-122"/>
              </a:rPr>
              <a:t>为误差服从均值为</a:t>
            </a:r>
            <a:r>
              <a:rPr lang="en-US" altLang="zh-CN" sz="1200" b="1" dirty="0">
                <a:solidFill>
                  <a:schemeClr val="bg1"/>
                </a:solidFill>
                <a:latin typeface="微软雅黑" panose="020B0503020204020204" pitchFamily="34" charset="-122"/>
                <a:ea typeface="微软雅黑" panose="020B0503020204020204" pitchFamily="34" charset="-122"/>
              </a:rPr>
              <a:t>0</a:t>
            </a:r>
            <a:r>
              <a:rPr lang="zh-CN" altLang="en-US" sz="1200" b="1" dirty="0">
                <a:solidFill>
                  <a:schemeClr val="bg1"/>
                </a:solidFill>
                <a:latin typeface="微软雅黑" panose="020B0503020204020204" pitchFamily="34" charset="-122"/>
                <a:ea typeface="微软雅黑" panose="020B0503020204020204" pitchFamily="34" charset="-122"/>
              </a:rPr>
              <a:t>的正态分布。</a:t>
            </a:r>
            <a:endParaRPr lang="zh-CN" altLang="en-US" sz="1200" b="1" dirty="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endParaRPr lang="zh-CN" altLang="en-US" sz="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Freeform 103"/>
          <p:cNvSpPr>
            <a:spLocks noEditPoints="1" noChangeArrowheads="1"/>
          </p:cNvSpPr>
          <p:nvPr/>
        </p:nvSpPr>
        <p:spPr bwMode="auto">
          <a:xfrm>
            <a:off x="6838950" y="253365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33"/>
          <p:cNvSpPr>
            <a:spLocks noEditPoints="1" noChangeArrowheads="1"/>
          </p:cNvSpPr>
          <p:nvPr/>
        </p:nvSpPr>
        <p:spPr bwMode="auto">
          <a:xfrm>
            <a:off x="6899275" y="367347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2"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22" presetClass="entr" presetSubtype="2"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算法查询</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2"/>
          <p:cNvSpPr/>
          <p:nvPr/>
        </p:nvSpPr>
        <p:spPr bwMode="auto">
          <a:xfrm>
            <a:off x="941388" y="188436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Freeform 3"/>
          <p:cNvSpPr/>
          <p:nvPr/>
        </p:nvSpPr>
        <p:spPr bwMode="auto">
          <a:xfrm>
            <a:off x="941388" y="3044825"/>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6" name="Freeform 4"/>
          <p:cNvSpPr/>
          <p:nvPr/>
        </p:nvSpPr>
        <p:spPr bwMode="auto">
          <a:xfrm>
            <a:off x="941388" y="1603375"/>
            <a:ext cx="6164262" cy="280988"/>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 name="Freeform 5"/>
          <p:cNvSpPr/>
          <p:nvPr/>
        </p:nvSpPr>
        <p:spPr bwMode="auto">
          <a:xfrm>
            <a:off x="941388" y="4162425"/>
            <a:ext cx="6164262" cy="279400"/>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523038" y="2184400"/>
            <a:ext cx="82170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en-US" altLang="zh-CN" sz="1500" b="1" dirty="0">
                <a:solidFill>
                  <a:schemeClr val="bg1"/>
                </a:solidFill>
                <a:latin typeface="微软雅黑" panose="020B0503020204020204" pitchFamily="34" charset="-122"/>
                <a:ea typeface="微软雅黑" panose="020B0503020204020204" pitchFamily="34" charset="-122"/>
              </a:rPr>
              <a:t> </a:t>
            </a:r>
            <a:r>
              <a:rPr lang="en-US" altLang="zh-CN" sz="1500" b="1"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rPr>
              <a:t>GBDT</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6660833" y="3250248"/>
            <a:ext cx="889000" cy="42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朴素贝叶斯</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10" name="Text Box 65"/>
          <p:cNvSpPr txBox="1">
            <a:spLocks noChangeArrowheads="1"/>
          </p:cNvSpPr>
          <p:nvPr/>
        </p:nvSpPr>
        <p:spPr bwMode="auto">
          <a:xfrm>
            <a:off x="877888" y="1860562"/>
            <a:ext cx="4746625"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en-US" altLang="zh-CN" sz="1200" b="1" dirty="0" smtClean="0">
                <a:solidFill>
                  <a:schemeClr val="bg1"/>
                </a:solidFill>
                <a:latin typeface="微软雅黑" panose="020B0503020204020204" pitchFamily="34" charset="-122"/>
                <a:ea typeface="微软雅黑" panose="020B0503020204020204" pitchFamily="34" charset="-122"/>
              </a:rPr>
              <a:t>GBDT(Gradient </a:t>
            </a:r>
            <a:r>
              <a:rPr lang="en-US" altLang="zh-CN" sz="1200" b="1" dirty="0">
                <a:solidFill>
                  <a:schemeClr val="bg1"/>
                </a:solidFill>
                <a:latin typeface="微软雅黑" panose="020B0503020204020204" pitchFamily="34" charset="-122"/>
                <a:ea typeface="微软雅黑" panose="020B0503020204020204" pitchFamily="34" charset="-122"/>
              </a:rPr>
              <a:t>Boosting Decision Tree) </a:t>
            </a:r>
            <a:r>
              <a:rPr lang="zh-CN" altLang="en-US" sz="1200" b="1" dirty="0">
                <a:solidFill>
                  <a:schemeClr val="bg1"/>
                </a:solidFill>
                <a:latin typeface="微软雅黑" panose="020B0503020204020204" pitchFamily="34" charset="-122"/>
                <a:ea typeface="微软雅黑" panose="020B0503020204020204" pitchFamily="34" charset="-122"/>
              </a:rPr>
              <a:t>又叫 </a:t>
            </a:r>
            <a:r>
              <a:rPr lang="en-US" altLang="zh-CN" sz="1200" b="1" dirty="0">
                <a:solidFill>
                  <a:schemeClr val="bg1"/>
                </a:solidFill>
                <a:latin typeface="微软雅黑" panose="020B0503020204020204" pitchFamily="34" charset="-122"/>
                <a:ea typeface="微软雅黑" panose="020B0503020204020204" pitchFamily="34" charset="-122"/>
              </a:rPr>
              <a:t>MART</a:t>
            </a:r>
            <a:r>
              <a:rPr lang="zh-CN" altLang="en-US" sz="1200" b="1" dirty="0">
                <a:solidFill>
                  <a:schemeClr val="bg1"/>
                </a:solidFill>
                <a:latin typeface="微软雅黑" panose="020B0503020204020204" pitchFamily="34" charset="-122"/>
                <a:ea typeface="微软雅黑" panose="020B0503020204020204" pitchFamily="34" charset="-122"/>
              </a:rPr>
              <a:t>（</a:t>
            </a:r>
            <a:r>
              <a:rPr lang="en-US" altLang="zh-CN" sz="1200" b="1" dirty="0">
                <a:solidFill>
                  <a:schemeClr val="bg1"/>
                </a:solidFill>
                <a:latin typeface="微软雅黑" panose="020B0503020204020204" pitchFamily="34" charset="-122"/>
                <a:ea typeface="微软雅黑" panose="020B0503020204020204" pitchFamily="34" charset="-122"/>
              </a:rPr>
              <a:t>Multiple Additive Regression Tree)</a:t>
            </a:r>
            <a:r>
              <a:rPr lang="zh-CN" altLang="en-US" sz="1200" b="1" dirty="0">
                <a:solidFill>
                  <a:schemeClr val="bg1"/>
                </a:solidFill>
                <a:latin typeface="微软雅黑" panose="020B0503020204020204" pitchFamily="34" charset="-122"/>
                <a:ea typeface="微软雅黑" panose="020B0503020204020204" pitchFamily="34" charset="-122"/>
              </a:rPr>
              <a:t>，是一种迭代的决策树算法，该算法由多棵决策树组成，所有树的结论累加起来做最终答案。</a:t>
            </a:r>
            <a:endParaRPr lang="zh-CN" altLang="en-US" sz="1200" b="1" dirty="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endParaRPr lang="zh-CN" altLang="en-US" sz="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ext Box 65"/>
          <p:cNvSpPr txBox="1">
            <a:spLocks noChangeArrowheads="1"/>
          </p:cNvSpPr>
          <p:nvPr/>
        </p:nvSpPr>
        <p:spPr bwMode="auto">
          <a:xfrm>
            <a:off x="877888" y="3405188"/>
            <a:ext cx="3670300" cy="89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朴素</a:t>
            </a:r>
            <a:r>
              <a:rPr lang="zh-CN" altLang="en-US" sz="1200" b="1" dirty="0">
                <a:solidFill>
                  <a:schemeClr val="bg1"/>
                </a:solidFill>
                <a:latin typeface="微软雅黑" panose="020B0503020204020204" pitchFamily="34" charset="-122"/>
                <a:ea typeface="微软雅黑" panose="020B0503020204020204" pitchFamily="34" charset="-122"/>
              </a:rPr>
              <a:t>贝叶斯法是基于贝叶斯定理与特征条件独立假设的分类方法。朴素贝叶斯分类器基于一个简单的假定：给定目标值时属性之间相互条件独立。</a:t>
            </a:r>
            <a:endParaRPr lang="zh-CN" altLang="en-US" sz="1200" b="1" dirty="0">
              <a:solidFill>
                <a:schemeClr val="bg1"/>
              </a:solidFill>
              <a:latin typeface="微软雅黑" panose="020B0503020204020204" pitchFamily="34" charset="-122"/>
              <a:ea typeface="微软雅黑" panose="020B0503020204020204" pitchFamily="34" charset="-122"/>
            </a:endParaRPr>
          </a:p>
          <a:p>
            <a:pPr eaLnBrk="1" hangingPunct="1">
              <a:lnSpc>
                <a:spcPct val="120000"/>
              </a:lnSpc>
            </a:pPr>
            <a:endParaRPr lang="zh-CN" altLang="en-US" sz="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Freeform 103"/>
          <p:cNvSpPr>
            <a:spLocks noEditPoints="1" noChangeArrowheads="1"/>
          </p:cNvSpPr>
          <p:nvPr/>
        </p:nvSpPr>
        <p:spPr bwMode="auto">
          <a:xfrm>
            <a:off x="6838950" y="253365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33"/>
          <p:cNvSpPr>
            <a:spLocks noEditPoints="1" noChangeArrowheads="1"/>
          </p:cNvSpPr>
          <p:nvPr/>
        </p:nvSpPr>
        <p:spPr bwMode="auto">
          <a:xfrm>
            <a:off x="6899275" y="367347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2"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22" presetClass="entr" presetSubtype="2"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536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2373313" y="1941513"/>
            <a:ext cx="1128712"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3402011" y="1931720"/>
            <a:ext cx="5222225" cy="1138653"/>
            <a:chOff x="4447674" y="1919081"/>
            <a:chExt cx="5226531" cy="1139102"/>
          </a:xfrm>
        </p:grpSpPr>
        <p:sp>
          <p:nvSpPr>
            <p:cNvPr id="15365" name="文本框 37"/>
            <p:cNvSpPr txBox="1">
              <a:spLocks noChangeArrowheads="1"/>
            </p:cNvSpPr>
            <p:nvPr/>
          </p:nvSpPr>
          <p:spPr bwMode="auto">
            <a:xfrm>
              <a:off x="4447675" y="2226858"/>
              <a:ext cx="5226530" cy="8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dirty="0" smtClean="0">
                  <a:solidFill>
                    <a:schemeClr val="bg1"/>
                  </a:solidFill>
                  <a:ea typeface="微软雅黑" panose="020B0503020204020204" pitchFamily="34" charset="-122"/>
                </a:rPr>
                <a:t> 数据可视化分析</a:t>
              </a:r>
              <a:endParaRPr lang="zh-CN" altLang="en-US" sz="4800" dirty="0">
                <a:solidFill>
                  <a:schemeClr val="bg1"/>
                </a:solidFill>
                <a:ea typeface="微软雅黑" panose="020B0503020204020204" pitchFamily="34" charset="-122"/>
              </a:endParaRPr>
            </a:p>
          </p:txBody>
        </p:sp>
        <p:sp>
          <p:nvSpPr>
            <p:cNvPr id="15366" name="文本框 38"/>
            <p:cNvSpPr txBox="1">
              <a:spLocks noChangeArrowheads="1"/>
            </p:cNvSpPr>
            <p:nvPr/>
          </p:nvSpPr>
          <p:spPr bwMode="auto">
            <a:xfrm>
              <a:off x="4447674" y="1919081"/>
              <a:ext cx="1286840" cy="30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PART </a:t>
              </a:r>
              <a:r>
                <a:rPr lang="en-US" altLang="zh-CN" sz="1400" dirty="0" smtClean="0">
                  <a:solidFill>
                    <a:schemeClr val="bg1"/>
                  </a:solidFill>
                  <a:latin typeface="微软雅黑" panose="020B0503020204020204" pitchFamily="34" charset="-122"/>
                  <a:ea typeface="微软雅黑" panose="020B0503020204020204" pitchFamily="34" charset="-122"/>
                </a:rPr>
                <a:t>THREE</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可视化分析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489131" y="907160"/>
            <a:ext cx="2601913" cy="2855912"/>
            <a:chOff x="6502470" y="1193017"/>
            <a:chExt cx="3467440" cy="3807479"/>
          </a:xfrm>
        </p:grpSpPr>
        <p:grpSp>
          <p:nvGrpSpPr>
            <p:cNvPr id="37897" name="组合 12"/>
            <p:cNvGrpSpPr/>
            <p:nvPr/>
          </p:nvGrpSpPr>
          <p:grpSpPr bwMode="auto">
            <a:xfrm rot="-297887">
              <a:off x="7513178" y="1193017"/>
              <a:ext cx="1250297" cy="1304594"/>
              <a:chOff x="3103525" y="996074"/>
              <a:chExt cx="1790434" cy="1868188"/>
            </a:xfrm>
          </p:grpSpPr>
          <p:cxnSp>
            <p:nvCxnSpPr>
              <p:cNvPr id="15" name="直接连接符 14"/>
              <p:cNvCxnSpPr>
                <a:endCxn id="37901" idx="3"/>
              </p:cNvCxnSpPr>
              <p:nvPr/>
            </p:nvCxnSpPr>
            <p:spPr>
              <a:xfrm rot="297887" flipV="1">
                <a:off x="3098835" y="2311631"/>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37901" idx="5"/>
              </p:cNvCxnSpPr>
              <p:nvPr/>
            </p:nvCxnSpPr>
            <p:spPr>
              <a:xfrm rot="297887">
                <a:off x="4143820" y="2383188"/>
                <a:ext cx="748295"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7901"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5595503" y="2231038"/>
            <a:ext cx="2300287" cy="118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通过对道路长度和平均通过时间的可视化分析得出，道路长度与平均通过时间之间的相关性很高</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0" name="文本框 38"/>
          <p:cNvSpPr txBox="1">
            <a:spLocks noChangeArrowheads="1"/>
          </p:cNvSpPr>
          <p:nvPr/>
        </p:nvSpPr>
        <p:spPr bwMode="auto">
          <a:xfrm>
            <a:off x="1651935" y="905072"/>
            <a:ext cx="19050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Length</a:t>
            </a:r>
            <a:r>
              <a:rPr lang="en-US" altLang="zh-CN" sz="1400" dirty="0" smtClean="0">
                <a:solidFill>
                  <a:schemeClr val="bg1"/>
                </a:solidFill>
                <a:latin typeface="微软雅黑" panose="020B0503020204020204" pitchFamily="34" charset="-122"/>
                <a:ea typeface="微软雅黑" panose="020B0503020204020204" pitchFamily="34" charset="-122"/>
              </a:rPr>
              <a:t>—Travel time</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935" y="1413071"/>
            <a:ext cx="4723942" cy="303682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可视化分析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489131" y="907160"/>
            <a:ext cx="2601913" cy="2855912"/>
            <a:chOff x="6502470" y="1193017"/>
            <a:chExt cx="3467440" cy="3807479"/>
          </a:xfrm>
        </p:grpSpPr>
        <p:grpSp>
          <p:nvGrpSpPr>
            <p:cNvPr id="37897" name="组合 12"/>
            <p:cNvGrpSpPr/>
            <p:nvPr/>
          </p:nvGrpSpPr>
          <p:grpSpPr bwMode="auto">
            <a:xfrm rot="-297887">
              <a:off x="7513178" y="1193017"/>
              <a:ext cx="1250297" cy="1304594"/>
              <a:chOff x="3103525" y="996074"/>
              <a:chExt cx="1790434" cy="1868188"/>
            </a:xfrm>
          </p:grpSpPr>
          <p:cxnSp>
            <p:nvCxnSpPr>
              <p:cNvPr id="15" name="直接连接符 14"/>
              <p:cNvCxnSpPr>
                <a:endCxn id="37901" idx="3"/>
              </p:cNvCxnSpPr>
              <p:nvPr/>
            </p:nvCxnSpPr>
            <p:spPr>
              <a:xfrm rot="297887" flipV="1">
                <a:off x="3098835" y="2311631"/>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37901" idx="5"/>
              </p:cNvCxnSpPr>
              <p:nvPr/>
            </p:nvCxnSpPr>
            <p:spPr>
              <a:xfrm rot="297887">
                <a:off x="4143820" y="2383188"/>
                <a:ext cx="748295"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7901"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5595503" y="2231038"/>
            <a:ext cx="2300287" cy="116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通过对道路宽度和平均通过时间的可视化分析得出，道路宽度与平均通过时间之间的相关性较低</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64" y="1413071"/>
            <a:ext cx="4666104" cy="3081927"/>
          </a:xfrm>
          <a:prstGeom prst="rect">
            <a:avLst/>
          </a:prstGeom>
        </p:spPr>
      </p:pic>
      <p:sp>
        <p:nvSpPr>
          <p:cNvPr id="20" name="文本框 38"/>
          <p:cNvSpPr txBox="1">
            <a:spLocks noChangeArrowheads="1"/>
          </p:cNvSpPr>
          <p:nvPr/>
        </p:nvSpPr>
        <p:spPr bwMode="auto">
          <a:xfrm>
            <a:off x="1651935" y="905072"/>
            <a:ext cx="19050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smtClean="0">
                <a:solidFill>
                  <a:schemeClr val="bg1"/>
                </a:solidFill>
                <a:latin typeface="微软雅黑" panose="020B0503020204020204" pitchFamily="34" charset="-122"/>
                <a:ea typeface="微软雅黑" panose="020B0503020204020204" pitchFamily="34" charset="-122"/>
              </a:rPr>
              <a:t>Width—Travel time</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可视化分析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581674" y="905072"/>
            <a:ext cx="2601913" cy="2855912"/>
            <a:chOff x="6502470" y="1193017"/>
            <a:chExt cx="3467440" cy="3807479"/>
          </a:xfrm>
        </p:grpSpPr>
        <p:grpSp>
          <p:nvGrpSpPr>
            <p:cNvPr id="37897" name="组合 12"/>
            <p:cNvGrpSpPr/>
            <p:nvPr/>
          </p:nvGrpSpPr>
          <p:grpSpPr bwMode="auto">
            <a:xfrm rot="-297887">
              <a:off x="7513178" y="1193017"/>
              <a:ext cx="1250297" cy="1304594"/>
              <a:chOff x="3103525" y="996074"/>
              <a:chExt cx="1790434" cy="1868188"/>
            </a:xfrm>
          </p:grpSpPr>
          <p:cxnSp>
            <p:nvCxnSpPr>
              <p:cNvPr id="15" name="直接连接符 14"/>
              <p:cNvCxnSpPr>
                <a:endCxn id="37901" idx="3"/>
              </p:cNvCxnSpPr>
              <p:nvPr/>
            </p:nvCxnSpPr>
            <p:spPr>
              <a:xfrm rot="297887" flipV="1">
                <a:off x="3098835" y="2311631"/>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37901" idx="5"/>
              </p:cNvCxnSpPr>
              <p:nvPr/>
            </p:nvCxnSpPr>
            <p:spPr>
              <a:xfrm rot="297887">
                <a:off x="4143820" y="2383188"/>
                <a:ext cx="748295"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7901"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5688046" y="2215293"/>
            <a:ext cx="2300287" cy="118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通过对某条道路某天平均通过时间的可视化分析得出，道路平均通过时间随时间有波动</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0" name="文本框 38"/>
          <p:cNvSpPr txBox="1">
            <a:spLocks noChangeArrowheads="1"/>
          </p:cNvSpPr>
          <p:nvPr/>
        </p:nvSpPr>
        <p:spPr bwMode="auto">
          <a:xfrm>
            <a:off x="1651935" y="905072"/>
            <a:ext cx="2294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smtClean="0">
                <a:solidFill>
                  <a:schemeClr val="bg1"/>
                </a:solidFill>
                <a:latin typeface="微软雅黑" panose="020B0503020204020204" pitchFamily="34" charset="-122"/>
                <a:ea typeface="微软雅黑" panose="020B0503020204020204" pitchFamily="34" charset="-122"/>
              </a:rPr>
              <a:t>Time—Travel time</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80" y="1413071"/>
            <a:ext cx="4926880" cy="3167280"/>
          </a:xfrm>
          <a:prstGeom prst="rect">
            <a:avLst/>
          </a:prstGeom>
        </p:spPr>
      </p:pic>
      <p:sp>
        <p:nvSpPr>
          <p:cNvPr id="5" name="矩形 4"/>
          <p:cNvSpPr/>
          <p:nvPr/>
        </p:nvSpPr>
        <p:spPr>
          <a:xfrm>
            <a:off x="4396311" y="2433251"/>
            <a:ext cx="351378" cy="276999"/>
          </a:xfrm>
          <a:prstGeom prst="rect">
            <a:avLst/>
          </a:prstGeom>
        </p:spPr>
        <p:txBody>
          <a:bodyPr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dirty="0"/>
          </a:p>
        </p:txBody>
      </p:sp>
      <p:sp>
        <p:nvSpPr>
          <p:cNvPr id="6" name="矩形 5"/>
          <p:cNvSpPr/>
          <p:nvPr/>
        </p:nvSpPr>
        <p:spPr>
          <a:xfrm>
            <a:off x="4396311" y="2433251"/>
            <a:ext cx="351378" cy="276999"/>
          </a:xfrm>
          <a:prstGeom prst="rect">
            <a:avLst/>
          </a:prstGeom>
        </p:spPr>
        <p:txBody>
          <a:bodyPr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可视化分析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581674" y="905072"/>
            <a:ext cx="2601913" cy="2855912"/>
            <a:chOff x="6502470" y="1193017"/>
            <a:chExt cx="3467440" cy="3807479"/>
          </a:xfrm>
        </p:grpSpPr>
        <p:grpSp>
          <p:nvGrpSpPr>
            <p:cNvPr id="37897" name="组合 12"/>
            <p:cNvGrpSpPr/>
            <p:nvPr/>
          </p:nvGrpSpPr>
          <p:grpSpPr bwMode="auto">
            <a:xfrm rot="-297887">
              <a:off x="7513178" y="1193017"/>
              <a:ext cx="1250297" cy="1304594"/>
              <a:chOff x="3103525" y="996074"/>
              <a:chExt cx="1790434" cy="1868188"/>
            </a:xfrm>
          </p:grpSpPr>
          <p:cxnSp>
            <p:nvCxnSpPr>
              <p:cNvPr id="15" name="直接连接符 14"/>
              <p:cNvCxnSpPr>
                <a:endCxn id="37901" idx="3"/>
              </p:cNvCxnSpPr>
              <p:nvPr/>
            </p:nvCxnSpPr>
            <p:spPr>
              <a:xfrm rot="297887" flipV="1">
                <a:off x="3098835" y="2311631"/>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37901" idx="5"/>
              </p:cNvCxnSpPr>
              <p:nvPr/>
            </p:nvCxnSpPr>
            <p:spPr>
              <a:xfrm rot="297887">
                <a:off x="4143820" y="2383188"/>
                <a:ext cx="748295"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7901"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5688046" y="2215293"/>
            <a:ext cx="2300287" cy="90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通过对不同道路某天平均通过时间的可视化分析得出，上述现象具有普遍性</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0" name="文本框 38"/>
          <p:cNvSpPr txBox="1">
            <a:spLocks noChangeArrowheads="1"/>
          </p:cNvSpPr>
          <p:nvPr/>
        </p:nvSpPr>
        <p:spPr bwMode="auto">
          <a:xfrm>
            <a:off x="1651935" y="905072"/>
            <a:ext cx="2294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ID</a:t>
            </a:r>
            <a:r>
              <a:rPr lang="en-US" altLang="zh-CN" sz="1400" dirty="0" smtClean="0">
                <a:solidFill>
                  <a:schemeClr val="bg1"/>
                </a:solidFill>
                <a:latin typeface="微软雅黑" panose="020B0503020204020204" pitchFamily="34" charset="-122"/>
                <a:ea typeface="微软雅黑" panose="020B0503020204020204" pitchFamily="34" charset="-122"/>
              </a:rPr>
              <a:t>—Time—Travel time</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63" y="1395304"/>
            <a:ext cx="5031624" cy="3234616"/>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bwMode="auto">
          <a:xfrm>
            <a:off x="282575" y="1746250"/>
            <a:ext cx="2765425" cy="963613"/>
            <a:chOff x="219753" y="1976522"/>
            <a:chExt cx="2765362" cy="964005"/>
          </a:xfrm>
        </p:grpSpPr>
        <p:sp>
          <p:nvSpPr>
            <p:cNvPr id="13346" name="文本框 38"/>
            <p:cNvSpPr txBox="1">
              <a:spLocks noChangeArrowheads="1"/>
            </p:cNvSpPr>
            <p:nvPr/>
          </p:nvSpPr>
          <p:spPr bwMode="auto">
            <a:xfrm>
              <a:off x="219753" y="2417307"/>
              <a:ext cx="27411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r>
                <a:rPr lang="en-US" altLang="zh-CN" sz="2800" dirty="0">
                  <a:solidFill>
                    <a:schemeClr val="bg1"/>
                  </a:solidFill>
                  <a:latin typeface="微软雅黑" panose="020B0503020204020204" pitchFamily="34" charset="-122"/>
                  <a:ea typeface="微软雅黑" panose="020B0503020204020204" pitchFamily="34" charset="-122"/>
                </a:rPr>
                <a:t>CONTENTS</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3347" name="文本框 11"/>
            <p:cNvSpPr txBox="1">
              <a:spLocks noChangeArrowheads="1"/>
            </p:cNvSpPr>
            <p:nvPr/>
          </p:nvSpPr>
          <p:spPr bwMode="auto">
            <a:xfrm>
              <a:off x="1979712" y="197652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目录</a:t>
              </a:r>
              <a:endParaRPr lang="zh-CN" altLang="en-US" sz="3200">
                <a:solidFill>
                  <a:schemeClr val="bg1"/>
                </a:solidFill>
                <a:latin typeface="微软雅黑" panose="020B0503020204020204" pitchFamily="34" charset="-122"/>
                <a:ea typeface="微软雅黑" panose="020B0503020204020204" pitchFamily="34" charset="-122"/>
              </a:endParaRPr>
            </a:p>
          </p:txBody>
        </p:sp>
      </p:grpSp>
      <p:sp>
        <p:nvSpPr>
          <p:cNvPr id="71" name="文本框 18"/>
          <p:cNvSpPr txBox="1">
            <a:spLocks noChangeArrowheads="1"/>
          </p:cNvSpPr>
          <p:nvPr/>
        </p:nvSpPr>
        <p:spPr bwMode="auto">
          <a:xfrm>
            <a:off x="4052888" y="18907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dirty="0" smtClean="0">
                <a:solidFill>
                  <a:schemeClr val="bg1"/>
                </a:solidFill>
                <a:latin typeface="微软雅黑" panose="020B0503020204020204" pitchFamily="34" charset="-122"/>
                <a:ea typeface="微软雅黑" panose="020B0503020204020204" pitchFamily="34" charset="-122"/>
              </a:rPr>
              <a:t>项目介绍</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72" name="组合 71"/>
          <p:cNvGrpSpPr/>
          <p:nvPr/>
        </p:nvGrpSpPr>
        <p:grpSpPr bwMode="auto">
          <a:xfrm>
            <a:off x="3578225" y="1817688"/>
            <a:ext cx="466725" cy="523875"/>
            <a:chOff x="3516783" y="2047768"/>
            <a:chExt cx="466304" cy="523220"/>
          </a:xfrm>
        </p:grpSpPr>
        <p:sp>
          <p:nvSpPr>
            <p:cNvPr id="13344" name="文本框 16"/>
            <p:cNvSpPr txBox="1">
              <a:spLocks noChangeArrowheads="1"/>
            </p:cNvSpPr>
            <p:nvPr/>
          </p:nvSpPr>
          <p:spPr bwMode="auto">
            <a:xfrm>
              <a:off x="3516783" y="20477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flipH="1">
              <a:off x="3737247" y="2226931"/>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文本框 21"/>
          <p:cNvSpPr txBox="1">
            <a:spLocks noChangeArrowheads="1"/>
          </p:cNvSpPr>
          <p:nvPr/>
        </p:nvSpPr>
        <p:spPr bwMode="auto">
          <a:xfrm>
            <a:off x="6638925" y="19161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dirty="0" smtClean="0">
                <a:solidFill>
                  <a:schemeClr val="bg1"/>
                </a:solidFill>
                <a:latin typeface="微软雅黑" panose="020B0503020204020204" pitchFamily="34" charset="-122"/>
                <a:ea typeface="微软雅黑" panose="020B0503020204020204" pitchFamily="34" charset="-122"/>
              </a:rPr>
              <a:t>建模预测</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76" name="组合 75"/>
          <p:cNvGrpSpPr/>
          <p:nvPr/>
        </p:nvGrpSpPr>
        <p:grpSpPr bwMode="auto">
          <a:xfrm>
            <a:off x="6135688" y="1827213"/>
            <a:ext cx="496887" cy="523875"/>
            <a:chOff x="6072788" y="2057986"/>
            <a:chExt cx="497938" cy="522566"/>
          </a:xfrm>
        </p:grpSpPr>
        <p:sp>
          <p:nvSpPr>
            <p:cNvPr id="13342" name="文本框 20"/>
            <p:cNvSpPr txBox="1">
              <a:spLocks noChangeArrowheads="1"/>
            </p:cNvSpPr>
            <p:nvPr/>
          </p:nvSpPr>
          <p:spPr bwMode="auto">
            <a:xfrm>
              <a:off x="6072788" y="2057986"/>
              <a:ext cx="395258"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5</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6324144" y="2227424"/>
              <a:ext cx="246582" cy="245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a:spLocks noChangeArrowheads="1"/>
          </p:cNvSpPr>
          <p:nvPr/>
        </p:nvSpPr>
        <p:spPr bwMode="auto">
          <a:xfrm>
            <a:off x="4052888" y="247015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dirty="0" smtClean="0">
                <a:solidFill>
                  <a:schemeClr val="bg1"/>
                </a:solidFill>
                <a:latin typeface="微软雅黑" panose="020B0503020204020204" pitchFamily="34" charset="-122"/>
                <a:ea typeface="微软雅黑" panose="020B0503020204020204" pitchFamily="34" charset="-122"/>
              </a:rPr>
              <a:t>项目分析</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80" name="组合 79"/>
          <p:cNvGrpSpPr/>
          <p:nvPr/>
        </p:nvGrpSpPr>
        <p:grpSpPr bwMode="auto">
          <a:xfrm>
            <a:off x="3578225" y="2397125"/>
            <a:ext cx="466725" cy="523875"/>
            <a:chOff x="3516783" y="2627150"/>
            <a:chExt cx="466304" cy="523220"/>
          </a:xfrm>
        </p:grpSpPr>
        <p:sp>
          <p:nvSpPr>
            <p:cNvPr id="13340" name="文本框 23"/>
            <p:cNvSpPr txBox="1">
              <a:spLocks noChangeArrowheads="1"/>
            </p:cNvSpPr>
            <p:nvPr/>
          </p:nvSpPr>
          <p:spPr bwMode="auto">
            <a:xfrm>
              <a:off x="3516783" y="2627150"/>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flipH="1">
              <a:off x="3737247" y="2806314"/>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3" name="文本框 27"/>
          <p:cNvSpPr txBox="1">
            <a:spLocks noChangeArrowheads="1"/>
          </p:cNvSpPr>
          <p:nvPr/>
        </p:nvSpPr>
        <p:spPr bwMode="auto">
          <a:xfrm>
            <a:off x="6638925" y="249396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dirty="0" smtClean="0">
                <a:solidFill>
                  <a:schemeClr val="bg1"/>
                </a:solidFill>
                <a:latin typeface="微软雅黑" panose="020B0503020204020204" pitchFamily="34" charset="-122"/>
                <a:ea typeface="微软雅黑" panose="020B0503020204020204" pitchFamily="34" charset="-122"/>
              </a:rPr>
              <a:t>前端展示</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84" name="组合 83"/>
          <p:cNvGrpSpPr/>
          <p:nvPr/>
        </p:nvGrpSpPr>
        <p:grpSpPr bwMode="auto">
          <a:xfrm>
            <a:off x="6135688" y="2406650"/>
            <a:ext cx="496887" cy="523875"/>
            <a:chOff x="6072788" y="2637368"/>
            <a:chExt cx="497938" cy="522566"/>
          </a:xfrm>
        </p:grpSpPr>
        <p:sp>
          <p:nvSpPr>
            <p:cNvPr id="13338" name="文本框 26"/>
            <p:cNvSpPr txBox="1">
              <a:spLocks noChangeArrowheads="1"/>
            </p:cNvSpPr>
            <p:nvPr/>
          </p:nvSpPr>
          <p:spPr bwMode="auto">
            <a:xfrm>
              <a:off x="6072788" y="2637368"/>
              <a:ext cx="395258"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6</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flipH="1">
              <a:off x="6324144" y="2806807"/>
              <a:ext cx="246582" cy="245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a:spLocks noChangeArrowheads="1"/>
          </p:cNvSpPr>
          <p:nvPr/>
        </p:nvSpPr>
        <p:spPr bwMode="auto">
          <a:xfrm>
            <a:off x="4052888" y="30432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dirty="0" smtClean="0">
                <a:solidFill>
                  <a:schemeClr val="bg1"/>
                </a:solidFill>
                <a:latin typeface="微软雅黑" panose="020B0503020204020204" pitchFamily="34" charset="-122"/>
                <a:ea typeface="微软雅黑" panose="020B0503020204020204" pitchFamily="34" charset="-122"/>
              </a:rPr>
              <a:t>数据可视化分析</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88" name="组合 87"/>
          <p:cNvGrpSpPr/>
          <p:nvPr/>
        </p:nvGrpSpPr>
        <p:grpSpPr bwMode="auto">
          <a:xfrm>
            <a:off x="3578225" y="2970213"/>
            <a:ext cx="466725" cy="523875"/>
            <a:chOff x="3516783" y="3200893"/>
            <a:chExt cx="466304" cy="523220"/>
          </a:xfrm>
        </p:grpSpPr>
        <p:sp>
          <p:nvSpPr>
            <p:cNvPr id="13336" name="文本框 29"/>
            <p:cNvSpPr txBox="1">
              <a:spLocks noChangeArrowheads="1"/>
            </p:cNvSpPr>
            <p:nvPr/>
          </p:nvSpPr>
          <p:spPr bwMode="auto">
            <a:xfrm>
              <a:off x="3516783" y="3200893"/>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3</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flipH="1">
              <a:off x="3737247" y="3380056"/>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文本框 33"/>
          <p:cNvSpPr txBox="1">
            <a:spLocks noChangeArrowheads="1"/>
          </p:cNvSpPr>
          <p:nvPr/>
        </p:nvSpPr>
        <p:spPr bwMode="auto">
          <a:xfrm>
            <a:off x="6638925" y="306863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dirty="0" smtClean="0">
                <a:solidFill>
                  <a:schemeClr val="bg1"/>
                </a:solidFill>
                <a:latin typeface="微软雅黑" panose="020B0503020204020204" pitchFamily="34" charset="-122"/>
                <a:ea typeface="微软雅黑" panose="020B0503020204020204" pitchFamily="34" charset="-122"/>
              </a:rPr>
              <a:t>个人阐述</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92" name="组合 91"/>
          <p:cNvGrpSpPr/>
          <p:nvPr/>
        </p:nvGrpSpPr>
        <p:grpSpPr bwMode="auto">
          <a:xfrm>
            <a:off x="6135688" y="2981325"/>
            <a:ext cx="496887" cy="523875"/>
            <a:chOff x="6072788" y="3211111"/>
            <a:chExt cx="497938" cy="524154"/>
          </a:xfrm>
        </p:grpSpPr>
        <p:sp>
          <p:nvSpPr>
            <p:cNvPr id="13334" name="文本框 32"/>
            <p:cNvSpPr txBox="1">
              <a:spLocks noChangeArrowheads="1"/>
            </p:cNvSpPr>
            <p:nvPr/>
          </p:nvSpPr>
          <p:spPr bwMode="auto">
            <a:xfrm>
              <a:off x="6072788" y="3211111"/>
              <a:ext cx="395258" cy="52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7</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flipH="1">
              <a:off x="6324144" y="3381064"/>
              <a:ext cx="246582" cy="2446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flipH="1">
            <a:off x="3321050" y="1549667"/>
            <a:ext cx="18916" cy="237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bwMode="auto">
          <a:xfrm>
            <a:off x="3578225" y="3460750"/>
            <a:ext cx="465138" cy="523875"/>
            <a:chOff x="3516961" y="3200893"/>
            <a:chExt cx="466126" cy="522566"/>
          </a:xfrm>
        </p:grpSpPr>
        <p:sp>
          <p:nvSpPr>
            <p:cNvPr id="13332" name="文本框 29"/>
            <p:cNvSpPr txBox="1">
              <a:spLocks noChangeArrowheads="1"/>
            </p:cNvSpPr>
            <p:nvPr/>
          </p:nvSpPr>
          <p:spPr bwMode="auto">
            <a:xfrm>
              <a:off x="3516961" y="3200893"/>
              <a:ext cx="394304"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flipH="1">
              <a:off x="3736501" y="3379833"/>
              <a:ext cx="246586" cy="247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bwMode="auto">
          <a:xfrm>
            <a:off x="6134100" y="3462338"/>
            <a:ext cx="496888" cy="522287"/>
            <a:chOff x="6072788" y="3211111"/>
            <a:chExt cx="497938" cy="524154"/>
          </a:xfrm>
        </p:grpSpPr>
        <p:sp>
          <p:nvSpPr>
            <p:cNvPr id="13330" name="文本框 32"/>
            <p:cNvSpPr txBox="1">
              <a:spLocks noChangeArrowheads="1"/>
            </p:cNvSpPr>
            <p:nvPr/>
          </p:nvSpPr>
          <p:spPr bwMode="auto">
            <a:xfrm>
              <a:off x="6072788" y="3211111"/>
              <a:ext cx="395258" cy="52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8</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flipH="1">
              <a:off x="6324143" y="3381580"/>
              <a:ext cx="246583" cy="2453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文本框 30"/>
          <p:cNvSpPr txBox="1">
            <a:spLocks noChangeArrowheads="1"/>
          </p:cNvSpPr>
          <p:nvPr/>
        </p:nvSpPr>
        <p:spPr bwMode="auto">
          <a:xfrm>
            <a:off x="4052888" y="3502530"/>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dirty="0" smtClean="0">
                <a:solidFill>
                  <a:schemeClr val="bg1"/>
                </a:solidFill>
                <a:latin typeface="微软雅黑" panose="020B0503020204020204" pitchFamily="34" charset="-122"/>
                <a:ea typeface="微软雅黑" panose="020B0503020204020204" pitchFamily="34" charset="-122"/>
              </a:rPr>
              <a:t>数据预处理</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8" name="文本框 33"/>
          <p:cNvSpPr txBox="1">
            <a:spLocks noChangeArrowheads="1"/>
          </p:cNvSpPr>
          <p:nvPr/>
        </p:nvSpPr>
        <p:spPr bwMode="auto">
          <a:xfrm>
            <a:off x="6638925" y="3579297"/>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dirty="0" smtClean="0">
                <a:solidFill>
                  <a:schemeClr val="bg1"/>
                </a:solidFill>
                <a:latin typeface="微软雅黑" panose="020B0503020204020204" pitchFamily="34" charset="-122"/>
                <a:ea typeface="微软雅黑" panose="020B0503020204020204" pitchFamily="34" charset="-122"/>
              </a:rPr>
              <a:t>项目总结</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fill="hold"/>
                                        <p:tgtEl>
                                          <p:spTgt spid="95"/>
                                        </p:tgtEl>
                                        <p:attrNameLst>
                                          <p:attrName>ppt_x</p:attrName>
                                        </p:attrNameLst>
                                      </p:cBhvr>
                                      <p:tavLst>
                                        <p:tav tm="0">
                                          <p:val>
                                            <p:strVal val="#ppt_x"/>
                                          </p:val>
                                        </p:tav>
                                        <p:tav tm="100000">
                                          <p:val>
                                            <p:strVal val="#ppt_x"/>
                                          </p:val>
                                        </p:tav>
                                      </p:tavLst>
                                    </p:anim>
                                    <p:anim calcmode="lin" valueType="num">
                                      <p:cBhvr additive="base">
                                        <p:cTn id="13" dur="500" fill="hold"/>
                                        <p:tgtEl>
                                          <p:spTgt spid="9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childTnLst>
                                </p:cTn>
                              </p:par>
                              <p:par>
                                <p:cTn id="18" presetID="56" presetClass="path" presetSubtype="0" accel="50000" decel="50000" fill="hold" nodeType="withEffect">
                                  <p:stCondLst>
                                    <p:cond delay="0"/>
                                  </p:stCondLst>
                                  <p:childTnLst>
                                    <p:animMotion origin="layout" path="M -0.03733 0.04136 L 2.22222E-6 -9.87654E-7 " pathEditMode="relative" rAng="0" ptsTypes="AA">
                                      <p:cBhvr>
                                        <p:cTn id="19" dur="700" fill="hold"/>
                                        <p:tgtEl>
                                          <p:spTgt spid="72"/>
                                        </p:tgtEl>
                                        <p:attrNameLst>
                                          <p:attrName>ppt_x</p:attrName>
                                          <p:attrName>ppt_y</p:attrName>
                                        </p:attrNameLst>
                                      </p:cBhvr>
                                      <p:rCtr x="1858" y="-2068"/>
                                    </p:animMotion>
                                  </p:childTnLst>
                                </p:cTn>
                              </p:par>
                              <p:par>
                                <p:cTn id="20" presetID="22" presetClass="entr" presetSubtype="8" fill="hold" grpId="0" nodeType="withEffect">
                                  <p:stCondLst>
                                    <p:cond delay="25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500"/>
                                        <p:tgtEl>
                                          <p:spTgt spid="71"/>
                                        </p:tgtEl>
                                      </p:cBhvr>
                                    </p:animEffect>
                                  </p:childTnLst>
                                </p:cTn>
                              </p:par>
                              <p:par>
                                <p:cTn id="23" presetID="10" presetClass="entr" presetSubtype="0" fill="hold" nodeType="withEffect">
                                  <p:stCondLst>
                                    <p:cond delay="25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56" presetClass="path" presetSubtype="0" accel="50000" decel="50000" fill="hold" nodeType="withEffect">
                                  <p:stCondLst>
                                    <p:cond delay="250"/>
                                  </p:stCondLst>
                                  <p:childTnLst>
                                    <p:animMotion origin="layout" path="M -0.03733 0.04104 L 2.22222E-6 4.69136E-6 " pathEditMode="relative" rAng="0" ptsTypes="AA">
                                      <p:cBhvr>
                                        <p:cTn id="27" dur="700" fill="hold"/>
                                        <p:tgtEl>
                                          <p:spTgt spid="80"/>
                                        </p:tgtEl>
                                        <p:attrNameLst>
                                          <p:attrName>ppt_x</p:attrName>
                                          <p:attrName>ppt_y</p:attrName>
                                        </p:attrNameLst>
                                      </p:cBhvr>
                                      <p:rCtr x="1858" y="-2068"/>
                                    </p:animMotion>
                                  </p:childTnLst>
                                </p:cTn>
                              </p:par>
                              <p:par>
                                <p:cTn id="28" presetID="22" presetClass="entr" presetSubtype="8"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wipe(left)">
                                      <p:cBhvr>
                                        <p:cTn id="30" dur="500"/>
                                        <p:tgtEl>
                                          <p:spTgt spid="79"/>
                                        </p:tgtEl>
                                      </p:cBhvr>
                                    </p:animEffect>
                                  </p:childTnLst>
                                </p:cTn>
                              </p:par>
                              <p:par>
                                <p:cTn id="31" presetID="10" presetClass="entr" presetSubtype="0" fill="hold" nodeType="withEffect">
                                  <p:stCondLst>
                                    <p:cond delay="50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1000"/>
                                        <p:tgtEl>
                                          <p:spTgt spid="88"/>
                                        </p:tgtEl>
                                      </p:cBhvr>
                                    </p:animEffect>
                                  </p:childTnLst>
                                </p:cTn>
                              </p:par>
                              <p:par>
                                <p:cTn id="34" presetID="56" presetClass="path" presetSubtype="0" accel="50000" decel="50000" fill="hold" nodeType="withEffect">
                                  <p:stCondLst>
                                    <p:cond delay="500"/>
                                  </p:stCondLst>
                                  <p:childTnLst>
                                    <p:animMotion origin="layout" path="M -0.03733 0.04104 L 2.22222E-6 4.93827E-6 " pathEditMode="relative" rAng="0" ptsTypes="AA">
                                      <p:cBhvr>
                                        <p:cTn id="35" dur="700" fill="hold"/>
                                        <p:tgtEl>
                                          <p:spTgt spid="88"/>
                                        </p:tgtEl>
                                        <p:attrNameLst>
                                          <p:attrName>ppt_x</p:attrName>
                                          <p:attrName>ppt_y</p:attrName>
                                        </p:attrNameLst>
                                      </p:cBhvr>
                                      <p:rCtr x="1858" y="-2068"/>
                                    </p:animMotion>
                                  </p:childTnLst>
                                </p:cTn>
                              </p:par>
                              <p:par>
                                <p:cTn id="36" presetID="22" presetClass="entr" presetSubtype="8" fill="hold" grpId="0" nodeType="withEffect">
                                  <p:stCondLst>
                                    <p:cond delay="75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par>
                                <p:cTn id="39" presetID="10" presetClass="entr" presetSubtype="0" fill="hold" nodeType="withEffect">
                                  <p:stCondLst>
                                    <p:cond delay="100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1000"/>
                                        <p:tgtEl>
                                          <p:spTgt spid="76"/>
                                        </p:tgtEl>
                                      </p:cBhvr>
                                    </p:animEffect>
                                  </p:childTnLst>
                                </p:cTn>
                              </p:par>
                              <p:par>
                                <p:cTn id="42" presetID="56" presetClass="path" presetSubtype="0" accel="50000" decel="50000" fill="hold" nodeType="withEffect">
                                  <p:stCondLst>
                                    <p:cond delay="1000"/>
                                  </p:stCondLst>
                                  <p:childTnLst>
                                    <p:animMotion origin="layout" path="M -0.03733 0.04136 L 2.22222E-6 -2.83951E-6 " pathEditMode="relative" rAng="0" ptsTypes="AA">
                                      <p:cBhvr>
                                        <p:cTn id="43" dur="700" fill="hold"/>
                                        <p:tgtEl>
                                          <p:spTgt spid="76"/>
                                        </p:tgtEl>
                                        <p:attrNameLst>
                                          <p:attrName>ppt_x</p:attrName>
                                          <p:attrName>ppt_y</p:attrName>
                                        </p:attrNameLst>
                                      </p:cBhvr>
                                      <p:rCtr x="1858" y="-2068"/>
                                    </p:animMotion>
                                  </p:childTnLst>
                                </p:cTn>
                              </p:par>
                              <p:par>
                                <p:cTn id="44" presetID="22" presetClass="entr" presetSubtype="8" fill="hold" grpId="0" nodeType="withEffect">
                                  <p:stCondLst>
                                    <p:cond delay="125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par>
                                <p:cTn id="47" presetID="10" presetClass="entr" presetSubtype="0" fill="hold" nodeType="withEffect">
                                  <p:stCondLst>
                                    <p:cond delay="125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childTnLst>
                                </p:cTn>
                              </p:par>
                              <p:par>
                                <p:cTn id="50" presetID="56" presetClass="path" presetSubtype="0" accel="50000" decel="50000" fill="hold" nodeType="withEffect">
                                  <p:stCondLst>
                                    <p:cond delay="1250"/>
                                  </p:stCondLst>
                                  <p:childTnLst>
                                    <p:animMotion origin="layout" path="M -0.03733 0.04105 L 2.22222E-6 2.83951E-6 " pathEditMode="relative" rAng="0" ptsTypes="AA">
                                      <p:cBhvr>
                                        <p:cTn id="51" dur="700" fill="hold"/>
                                        <p:tgtEl>
                                          <p:spTgt spid="84"/>
                                        </p:tgtEl>
                                        <p:attrNameLst>
                                          <p:attrName>ppt_x</p:attrName>
                                          <p:attrName>ppt_y</p:attrName>
                                        </p:attrNameLst>
                                      </p:cBhvr>
                                      <p:rCtr x="1858" y="-2068"/>
                                    </p:animMotion>
                                  </p:childTnLst>
                                </p:cTn>
                              </p:par>
                              <p:par>
                                <p:cTn id="52" presetID="22" presetClass="entr" presetSubtype="8" fill="hold" grpId="0" nodeType="withEffect">
                                  <p:stCondLst>
                                    <p:cond delay="1500"/>
                                  </p:stCondLst>
                                  <p:childTnLst>
                                    <p:set>
                                      <p:cBhvr>
                                        <p:cTn id="53" dur="1" fill="hold">
                                          <p:stCondLst>
                                            <p:cond delay="0"/>
                                          </p:stCondLst>
                                        </p:cTn>
                                        <p:tgtEl>
                                          <p:spTgt spid="83"/>
                                        </p:tgtEl>
                                        <p:attrNameLst>
                                          <p:attrName>style.visibility</p:attrName>
                                        </p:attrNameLst>
                                      </p:cBhvr>
                                      <p:to>
                                        <p:strVal val="visible"/>
                                      </p:to>
                                    </p:set>
                                    <p:animEffect transition="in" filter="wipe(left)">
                                      <p:cBhvr>
                                        <p:cTn id="54" dur="500"/>
                                        <p:tgtEl>
                                          <p:spTgt spid="83"/>
                                        </p:tgtEl>
                                      </p:cBhvr>
                                    </p:animEffect>
                                  </p:childTnLst>
                                </p:cTn>
                              </p:par>
                              <p:par>
                                <p:cTn id="55" presetID="10" presetClass="entr" presetSubtype="0" fill="hold" nodeType="withEffect">
                                  <p:stCondLst>
                                    <p:cond delay="150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1000"/>
                                        <p:tgtEl>
                                          <p:spTgt spid="92"/>
                                        </p:tgtEl>
                                      </p:cBhvr>
                                    </p:animEffect>
                                  </p:childTnLst>
                                </p:cTn>
                              </p:par>
                              <p:par>
                                <p:cTn id="58" presetID="56" presetClass="path" presetSubtype="0" accel="50000" decel="50000" fill="hold" nodeType="withEffect">
                                  <p:stCondLst>
                                    <p:cond delay="1500"/>
                                  </p:stCondLst>
                                  <p:childTnLst>
                                    <p:animMotion origin="layout" path="M -0.03733 0.04105 L 2.22222E-6 3.08642E-6 " pathEditMode="relative" rAng="0" ptsTypes="AA">
                                      <p:cBhvr>
                                        <p:cTn id="59" dur="700" fill="hold"/>
                                        <p:tgtEl>
                                          <p:spTgt spid="92"/>
                                        </p:tgtEl>
                                        <p:attrNameLst>
                                          <p:attrName>ppt_x</p:attrName>
                                          <p:attrName>ppt_y</p:attrName>
                                        </p:attrNameLst>
                                      </p:cBhvr>
                                      <p:rCtr x="1858" y="-2068"/>
                                    </p:animMotion>
                                  </p:childTnLst>
                                </p:cTn>
                              </p:par>
                              <p:par>
                                <p:cTn id="60" presetID="22" presetClass="entr" presetSubtype="8" fill="hold" grpId="0" nodeType="withEffect">
                                  <p:stCondLst>
                                    <p:cond delay="1750"/>
                                  </p:stCondLst>
                                  <p:childTnLst>
                                    <p:set>
                                      <p:cBhvr>
                                        <p:cTn id="61" dur="1" fill="hold">
                                          <p:stCondLst>
                                            <p:cond delay="0"/>
                                          </p:stCondLst>
                                        </p:cTn>
                                        <p:tgtEl>
                                          <p:spTgt spid="91"/>
                                        </p:tgtEl>
                                        <p:attrNameLst>
                                          <p:attrName>style.visibility</p:attrName>
                                        </p:attrNameLst>
                                      </p:cBhvr>
                                      <p:to>
                                        <p:strVal val="visible"/>
                                      </p:to>
                                    </p:set>
                                    <p:animEffect transition="in" filter="wipe(left)">
                                      <p:cBhvr>
                                        <p:cTn id="62" dur="500"/>
                                        <p:tgtEl>
                                          <p:spTgt spid="91"/>
                                        </p:tgtEl>
                                      </p:cBhvr>
                                    </p:animEffect>
                                  </p:childTnLst>
                                </p:cTn>
                              </p:par>
                              <p:par>
                                <p:cTn id="63" presetID="10" presetClass="entr" presetSubtype="0" fill="hold" nodeType="withEffect">
                                  <p:stCondLst>
                                    <p:cond delay="50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56" presetClass="path" presetSubtype="0" accel="50000" decel="50000" fill="hold" nodeType="withEffect">
                                  <p:stCondLst>
                                    <p:cond delay="500"/>
                                  </p:stCondLst>
                                  <p:childTnLst>
                                    <p:animMotion origin="layout" path="M -0.03733 0.04104 L 2.22222E-6 4.93827E-6 " pathEditMode="relative" rAng="0" ptsTypes="AA">
                                      <p:cBhvr>
                                        <p:cTn id="67" dur="700" fill="hold"/>
                                        <p:tgtEl>
                                          <p:spTgt spid="31"/>
                                        </p:tgtEl>
                                        <p:attrNameLst>
                                          <p:attrName>ppt_x</p:attrName>
                                          <p:attrName>ppt_y</p:attrName>
                                        </p:attrNameLst>
                                      </p:cBhvr>
                                      <p:rCtr x="1858" y="-2068"/>
                                    </p:animMotion>
                                  </p:childTnLst>
                                </p:cTn>
                              </p:par>
                              <p:par>
                                <p:cTn id="68" presetID="10" presetClass="entr" presetSubtype="0" fill="hold" nodeType="withEffect">
                                  <p:stCondLst>
                                    <p:cond delay="150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1000"/>
                                        <p:tgtEl>
                                          <p:spTgt spid="37"/>
                                        </p:tgtEl>
                                      </p:cBhvr>
                                    </p:animEffect>
                                  </p:childTnLst>
                                </p:cTn>
                              </p:par>
                              <p:par>
                                <p:cTn id="71" presetID="56" presetClass="path" presetSubtype="0" accel="50000" decel="50000" fill="hold" nodeType="withEffect">
                                  <p:stCondLst>
                                    <p:cond delay="1500"/>
                                  </p:stCondLst>
                                  <p:childTnLst>
                                    <p:animMotion origin="layout" path="M -0.03733 0.04105 L 2.22222E-6 3.08642E-6 " pathEditMode="relative" rAng="0" ptsTypes="AA">
                                      <p:cBhvr>
                                        <p:cTn id="72" dur="700" fill="hold"/>
                                        <p:tgtEl>
                                          <p:spTgt spid="37"/>
                                        </p:tgtEl>
                                        <p:attrNameLst>
                                          <p:attrName>ppt_x</p:attrName>
                                          <p:attrName>ppt_y</p:attrName>
                                        </p:attrNameLst>
                                      </p:cBhvr>
                                      <p:rCtr x="1858" y="-2068"/>
                                    </p:animMotion>
                                  </p:childTnLst>
                                </p:cTn>
                              </p:par>
                              <p:par>
                                <p:cTn id="73" presetID="22" presetClass="entr" presetSubtype="8" fill="hold" grpId="0" nodeType="withEffect">
                                  <p:stCondLst>
                                    <p:cond delay="75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500"/>
                                        <p:tgtEl>
                                          <p:spTgt spid="36"/>
                                        </p:tgtEl>
                                      </p:cBhvr>
                                    </p:animEffect>
                                  </p:childTnLst>
                                </p:cTn>
                              </p:par>
                              <p:par>
                                <p:cTn id="76" presetID="22" presetClass="entr" presetSubtype="8" fill="hold" grpId="0" nodeType="withEffect">
                                  <p:stCondLst>
                                    <p:cond delay="175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9" grpId="0"/>
      <p:bldP spid="83" grpId="0"/>
      <p:bldP spid="87" grpId="0"/>
      <p:bldP spid="91" grpId="0"/>
      <p:bldP spid="36"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可视化分析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489131" y="907160"/>
            <a:ext cx="2601913" cy="2855912"/>
            <a:chOff x="6502470" y="1193017"/>
            <a:chExt cx="3467440" cy="3807479"/>
          </a:xfrm>
        </p:grpSpPr>
        <p:grpSp>
          <p:nvGrpSpPr>
            <p:cNvPr id="37897" name="组合 12"/>
            <p:cNvGrpSpPr/>
            <p:nvPr/>
          </p:nvGrpSpPr>
          <p:grpSpPr bwMode="auto">
            <a:xfrm rot="-297887">
              <a:off x="7513178" y="1193017"/>
              <a:ext cx="1250297" cy="1304594"/>
              <a:chOff x="3103525" y="996074"/>
              <a:chExt cx="1790434" cy="1868188"/>
            </a:xfrm>
          </p:grpSpPr>
          <p:cxnSp>
            <p:nvCxnSpPr>
              <p:cNvPr id="15" name="直接连接符 14"/>
              <p:cNvCxnSpPr>
                <a:endCxn id="37901" idx="3"/>
              </p:cNvCxnSpPr>
              <p:nvPr/>
            </p:nvCxnSpPr>
            <p:spPr>
              <a:xfrm rot="297887" flipV="1">
                <a:off x="3098835" y="2311631"/>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37901" idx="5"/>
              </p:cNvCxnSpPr>
              <p:nvPr/>
            </p:nvCxnSpPr>
            <p:spPr>
              <a:xfrm rot="297887">
                <a:off x="4143820" y="2383188"/>
                <a:ext cx="748295"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7901"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5595503" y="2357419"/>
            <a:ext cx="2300287" cy="90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通过对一周数据的可视化分析得出，每天的平均通过时间差异很大</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0" name="文本框 38"/>
          <p:cNvSpPr txBox="1">
            <a:spLocks noChangeArrowheads="1"/>
          </p:cNvSpPr>
          <p:nvPr/>
        </p:nvSpPr>
        <p:spPr bwMode="auto">
          <a:xfrm>
            <a:off x="1999638" y="884368"/>
            <a:ext cx="20343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smtClean="0">
                <a:solidFill>
                  <a:schemeClr val="bg1"/>
                </a:solidFill>
                <a:latin typeface="微软雅黑" panose="020B0503020204020204" pitchFamily="34" charset="-122"/>
                <a:ea typeface="微软雅黑" panose="020B0503020204020204" pitchFamily="34" charset="-122"/>
              </a:rPr>
              <a:t>Week—Travel time</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445" y="1371663"/>
            <a:ext cx="4584715" cy="3390074"/>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可视化分析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489131" y="907160"/>
            <a:ext cx="2601913" cy="2855912"/>
            <a:chOff x="6502470" y="1193017"/>
            <a:chExt cx="3467440" cy="3807479"/>
          </a:xfrm>
        </p:grpSpPr>
        <p:grpSp>
          <p:nvGrpSpPr>
            <p:cNvPr id="37897" name="组合 12"/>
            <p:cNvGrpSpPr/>
            <p:nvPr/>
          </p:nvGrpSpPr>
          <p:grpSpPr bwMode="auto">
            <a:xfrm rot="-297887">
              <a:off x="7513178" y="1193017"/>
              <a:ext cx="1250297" cy="1304594"/>
              <a:chOff x="3103525" y="996074"/>
              <a:chExt cx="1790434" cy="1868188"/>
            </a:xfrm>
          </p:grpSpPr>
          <p:cxnSp>
            <p:nvCxnSpPr>
              <p:cNvPr id="15" name="直接连接符 14"/>
              <p:cNvCxnSpPr>
                <a:endCxn id="37901" idx="3"/>
              </p:cNvCxnSpPr>
              <p:nvPr/>
            </p:nvCxnSpPr>
            <p:spPr>
              <a:xfrm rot="297887" flipV="1">
                <a:off x="3098835" y="2311631"/>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37901" idx="5"/>
              </p:cNvCxnSpPr>
              <p:nvPr/>
            </p:nvCxnSpPr>
            <p:spPr>
              <a:xfrm rot="297887">
                <a:off x="4143820" y="2383188"/>
                <a:ext cx="748295"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7901"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6250399" y="2567523"/>
            <a:ext cx="1215200" cy="34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道路拓扑图</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0" name="文本框 38"/>
          <p:cNvSpPr txBox="1">
            <a:spLocks noChangeArrowheads="1"/>
          </p:cNvSpPr>
          <p:nvPr/>
        </p:nvSpPr>
        <p:spPr bwMode="auto">
          <a:xfrm>
            <a:off x="2171700" y="899384"/>
            <a:ext cx="19050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Topology</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60" y="1326405"/>
            <a:ext cx="5113274" cy="3488293"/>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536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2373313" y="1941513"/>
            <a:ext cx="1128712"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3402011" y="1931720"/>
            <a:ext cx="4769836" cy="1138653"/>
            <a:chOff x="4447674" y="1919081"/>
            <a:chExt cx="4773769" cy="1139102"/>
          </a:xfrm>
        </p:grpSpPr>
        <p:sp>
          <p:nvSpPr>
            <p:cNvPr id="15365" name="文本框 37"/>
            <p:cNvSpPr txBox="1">
              <a:spLocks noChangeArrowheads="1"/>
            </p:cNvSpPr>
            <p:nvPr/>
          </p:nvSpPr>
          <p:spPr bwMode="auto">
            <a:xfrm>
              <a:off x="4447675" y="2226858"/>
              <a:ext cx="4773768" cy="8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dirty="0" smtClean="0">
                  <a:solidFill>
                    <a:schemeClr val="bg1"/>
                  </a:solidFill>
                  <a:ea typeface="微软雅黑" panose="020B0503020204020204" pitchFamily="34" charset="-122"/>
                </a:rPr>
                <a:t>数据预处理</a:t>
              </a:r>
              <a:endParaRPr lang="zh-CN" altLang="en-US" sz="4800" dirty="0">
                <a:solidFill>
                  <a:schemeClr val="bg1"/>
                </a:solidFill>
                <a:ea typeface="微软雅黑" panose="020B0503020204020204" pitchFamily="34" charset="-122"/>
              </a:endParaRPr>
            </a:p>
          </p:txBody>
        </p:sp>
        <p:sp>
          <p:nvSpPr>
            <p:cNvPr id="15366" name="文本框 38"/>
            <p:cNvSpPr txBox="1">
              <a:spLocks noChangeArrowheads="1"/>
            </p:cNvSpPr>
            <p:nvPr/>
          </p:nvSpPr>
          <p:spPr bwMode="auto">
            <a:xfrm>
              <a:off x="4447674" y="1919081"/>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PART </a:t>
              </a:r>
              <a:r>
                <a:rPr lang="en-US" altLang="zh-CN" sz="1400" dirty="0" smtClean="0">
                  <a:solidFill>
                    <a:schemeClr val="bg1"/>
                  </a:solidFill>
                  <a:latin typeface="微软雅黑" panose="020B0503020204020204" pitchFamily="34" charset="-122"/>
                  <a:ea typeface="微软雅黑" panose="020B0503020204020204" pitchFamily="34" charset="-122"/>
                </a:rPr>
                <a:t>FOUR</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数据预处理</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bwMode="auto">
          <a:xfrm>
            <a:off x="1419225" y="1270000"/>
            <a:ext cx="1214438" cy="2355850"/>
            <a:chOff x="1419709" y="1270654"/>
            <a:chExt cx="1213553" cy="2354901"/>
          </a:xfrm>
        </p:grpSpPr>
        <p:sp>
          <p:nvSpPr>
            <p:cNvPr id="34" name="圆角矩形 33"/>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椭圆 34"/>
            <p:cNvSpPr/>
            <p:nvPr/>
          </p:nvSpPr>
          <p:spPr bwMode="auto">
            <a:xfrm>
              <a:off x="1551376"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Text Box 39"/>
            <p:cNvSpPr txBox="1">
              <a:spLocks noChangeArrowheads="1"/>
            </p:cNvSpPr>
            <p:nvPr/>
          </p:nvSpPr>
          <p:spPr bwMode="auto">
            <a:xfrm>
              <a:off x="1505018" y="1355957"/>
              <a:ext cx="1042932" cy="738664"/>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32" name="Text Box 39"/>
            <p:cNvSpPr txBox="1">
              <a:spLocks noChangeArrowheads="1"/>
            </p:cNvSpPr>
            <p:nvPr/>
          </p:nvSpPr>
          <p:spPr bwMode="auto">
            <a:xfrm>
              <a:off x="1499515" y="2712116"/>
              <a:ext cx="1086190" cy="26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100" dirty="0" smtClean="0">
                  <a:solidFill>
                    <a:schemeClr val="bg1"/>
                  </a:solidFill>
                  <a:latin typeface="微软雅黑" panose="020B0503020204020204" pitchFamily="34" charset="-122"/>
                  <a:ea typeface="微软雅黑" panose="020B0503020204020204" pitchFamily="34" charset="-122"/>
                </a:rPr>
                <a:t>处理异常数据</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bwMode="auto">
          <a:xfrm>
            <a:off x="3155950" y="1270000"/>
            <a:ext cx="1214438" cy="2355850"/>
            <a:chOff x="3156432" y="1270654"/>
            <a:chExt cx="1213553" cy="2354901"/>
          </a:xfrm>
        </p:grpSpPr>
        <p:sp>
          <p:nvSpPr>
            <p:cNvPr id="41" name="圆角矩形 40"/>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椭圆 41"/>
            <p:cNvSpPr/>
            <p:nvPr/>
          </p:nvSpPr>
          <p:spPr bwMode="auto">
            <a:xfrm>
              <a:off x="3288099" y="1411885"/>
              <a:ext cx="950219"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3241741" y="1355957"/>
              <a:ext cx="1042932" cy="738664"/>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27" name="Text Box 39"/>
            <p:cNvSpPr txBox="1">
              <a:spLocks noChangeArrowheads="1"/>
            </p:cNvSpPr>
            <p:nvPr/>
          </p:nvSpPr>
          <p:spPr bwMode="auto">
            <a:xfrm>
              <a:off x="3220112" y="2712116"/>
              <a:ext cx="1086190" cy="26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100" dirty="0" smtClean="0">
                  <a:solidFill>
                    <a:schemeClr val="bg1"/>
                  </a:solidFill>
                  <a:latin typeface="微软雅黑" panose="020B0503020204020204" pitchFamily="34" charset="-122"/>
                  <a:ea typeface="微软雅黑" panose="020B0503020204020204" pitchFamily="34" charset="-122"/>
                </a:rPr>
                <a:t>特征工程</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bwMode="auto">
          <a:xfrm>
            <a:off x="4897438" y="1270000"/>
            <a:ext cx="1212850" cy="2355850"/>
            <a:chOff x="4896956" y="1270654"/>
            <a:chExt cx="1213553" cy="2354901"/>
          </a:xfrm>
        </p:grpSpPr>
        <p:sp>
          <p:nvSpPr>
            <p:cNvPr id="68" name="圆角矩形 67"/>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9" name="椭圆 68"/>
            <p:cNvSpPr/>
            <p:nvPr/>
          </p:nvSpPr>
          <p:spPr bwMode="auto">
            <a:xfrm>
              <a:off x="5028794"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0" name="Text Box 39"/>
            <p:cNvSpPr txBox="1">
              <a:spLocks noChangeArrowheads="1"/>
            </p:cNvSpPr>
            <p:nvPr/>
          </p:nvSpPr>
          <p:spPr bwMode="auto">
            <a:xfrm>
              <a:off x="4982265" y="1355957"/>
              <a:ext cx="1042932" cy="738664"/>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22" name="Text Box 39"/>
            <p:cNvSpPr txBox="1">
              <a:spLocks noChangeArrowheads="1"/>
            </p:cNvSpPr>
            <p:nvPr/>
          </p:nvSpPr>
          <p:spPr bwMode="auto">
            <a:xfrm>
              <a:off x="4965616" y="2712116"/>
              <a:ext cx="1086190" cy="26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100" dirty="0" smtClean="0">
                  <a:solidFill>
                    <a:schemeClr val="bg1"/>
                  </a:solidFill>
                  <a:latin typeface="微软雅黑" panose="020B0503020204020204" pitchFamily="34" charset="-122"/>
                  <a:ea typeface="微软雅黑" panose="020B0503020204020204" pitchFamily="34" charset="-122"/>
                </a:rPr>
                <a:t>生成测试集</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bwMode="auto">
          <a:xfrm>
            <a:off x="6591300" y="1270000"/>
            <a:ext cx="1212850" cy="2355850"/>
            <a:chOff x="6590610" y="1270654"/>
            <a:chExt cx="1213553" cy="2354901"/>
          </a:xfrm>
        </p:grpSpPr>
        <p:sp>
          <p:nvSpPr>
            <p:cNvPr id="74" name="圆角矩形 73"/>
            <p:cNvSpPr/>
            <p:nvPr/>
          </p:nvSpPr>
          <p:spPr bwMode="auto">
            <a:xfrm rot="5400000">
              <a:off x="6019936"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5" name="椭圆 74"/>
            <p:cNvSpPr/>
            <p:nvPr/>
          </p:nvSpPr>
          <p:spPr bwMode="auto">
            <a:xfrm>
              <a:off x="6722449" y="1411885"/>
              <a:ext cx="949875" cy="9489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6" name="Text Box 39"/>
            <p:cNvSpPr txBox="1">
              <a:spLocks noChangeArrowheads="1"/>
            </p:cNvSpPr>
            <p:nvPr/>
          </p:nvSpPr>
          <p:spPr bwMode="auto">
            <a:xfrm>
              <a:off x="6675919" y="1355957"/>
              <a:ext cx="1042932" cy="738664"/>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eaLnBrk="1" fontAlgn="auto" hangingPunct="1">
                <a:lnSpc>
                  <a:spcPct val="150000"/>
                </a:lnSpc>
                <a:spcBef>
                  <a:spcPts val="0"/>
                </a:spcBef>
                <a:spcAft>
                  <a:spcPts val="0"/>
                </a:spcAft>
                <a:buClr>
                  <a:schemeClr val="bg1"/>
                </a:buClr>
                <a:defRPr/>
              </a:pPr>
              <a:r>
                <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en-US" altLang="zh-CN" sz="3200" b="1" spc="50" dirty="0">
                <a:ln w="1143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17" name="Text Box 39"/>
            <p:cNvSpPr txBox="1">
              <a:spLocks noChangeArrowheads="1"/>
            </p:cNvSpPr>
            <p:nvPr/>
          </p:nvSpPr>
          <p:spPr bwMode="auto">
            <a:xfrm>
              <a:off x="6654290" y="2712116"/>
              <a:ext cx="1086190" cy="26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100" dirty="0" smtClean="0">
                  <a:solidFill>
                    <a:schemeClr val="bg1"/>
                  </a:solidFill>
                  <a:latin typeface="微软雅黑" panose="020B0503020204020204" pitchFamily="34" charset="-122"/>
                  <a:ea typeface="微软雅黑" panose="020B0503020204020204" pitchFamily="34" charset="-122"/>
                </a:rPr>
                <a:t>切分数据集</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66600" fill="hold" nodeType="withEffect">
                                  <p:stCondLst>
                                    <p:cond delay="1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66600" fill="hold" nodeType="withEffect">
                                  <p:stCondLst>
                                    <p:cond delay="2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ppt_x"/>
                                          </p:val>
                                        </p:tav>
                                        <p:tav tm="100000">
                                          <p:val>
                                            <p:strVal val="#ppt_x"/>
                                          </p:val>
                                        </p:tav>
                                      </p:tavLst>
                                    </p:anim>
                                    <p:anim calcmode="lin" valueType="num">
                                      <p:cBhvr additive="base">
                                        <p:cTn id="16" dur="500" fill="hold"/>
                                        <p:tgtEl>
                                          <p:spTgt spid="67"/>
                                        </p:tgtEl>
                                        <p:attrNameLst>
                                          <p:attrName>ppt_y</p:attrName>
                                        </p:attrNameLst>
                                      </p:cBhvr>
                                      <p:tavLst>
                                        <p:tav tm="0">
                                          <p:val>
                                            <p:strVal val="1+#ppt_h/2"/>
                                          </p:val>
                                        </p:tav>
                                        <p:tav tm="100000">
                                          <p:val>
                                            <p:strVal val="#ppt_y"/>
                                          </p:val>
                                        </p:tav>
                                      </p:tavLst>
                                    </p:anim>
                                  </p:childTnLst>
                                </p:cTn>
                              </p:par>
                              <p:par>
                                <p:cTn id="17" presetID="2" presetClass="entr" presetSubtype="4" decel="66600" fill="hold" nodeType="withEffect">
                                  <p:stCondLst>
                                    <p:cond delay="3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3349625" y="1535113"/>
            <a:ext cx="2400300" cy="2400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sp>
        <p:nvSpPr>
          <p:cNvPr id="16" name="椭圆 15"/>
          <p:cNvSpPr/>
          <p:nvPr/>
        </p:nvSpPr>
        <p:spPr>
          <a:xfrm>
            <a:off x="2984500" y="1169988"/>
            <a:ext cx="3130550" cy="313055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sp>
        <p:nvSpPr>
          <p:cNvPr id="23569" name="文本框 17"/>
          <p:cNvSpPr txBox="1">
            <a:spLocks noChangeArrowheads="1"/>
          </p:cNvSpPr>
          <p:nvPr/>
        </p:nvSpPr>
        <p:spPr bwMode="auto">
          <a:xfrm>
            <a:off x="6260347" y="1509526"/>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2800" dirty="0" smtClean="0">
                <a:solidFill>
                  <a:schemeClr val="bg1"/>
                </a:solidFill>
                <a:latin typeface="微软雅黑" panose="020B0503020204020204" pitchFamily="34" charset="-122"/>
                <a:ea typeface="微软雅黑" panose="020B0503020204020204" pitchFamily="34" charset="-122"/>
              </a:rPr>
              <a:t>缺失值处理</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3567" name="文本框 24"/>
          <p:cNvSpPr txBox="1">
            <a:spLocks noChangeArrowheads="1"/>
          </p:cNvSpPr>
          <p:nvPr/>
        </p:nvSpPr>
        <p:spPr bwMode="auto">
          <a:xfrm>
            <a:off x="1149547" y="3285432"/>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2800" dirty="0" smtClean="0">
                <a:solidFill>
                  <a:schemeClr val="bg1"/>
                </a:solidFill>
                <a:latin typeface="微软雅黑" panose="020B0503020204020204" pitchFamily="34" charset="-122"/>
                <a:ea typeface="微软雅黑" panose="020B0503020204020204" pitchFamily="34" charset="-122"/>
              </a:rPr>
              <a:t>空值处理</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bwMode="auto">
          <a:xfrm>
            <a:off x="3706813" y="1892300"/>
            <a:ext cx="1685925" cy="1685925"/>
            <a:chOff x="4862685" y="2533650"/>
            <a:chExt cx="2247900" cy="2247900"/>
          </a:xfrm>
          <a:noFill/>
        </p:grpSpPr>
        <p:sp>
          <p:nvSpPr>
            <p:cNvPr id="26" name="椭圆 25"/>
            <p:cNvSpPr/>
            <p:nvPr/>
          </p:nvSpPr>
          <p:spPr>
            <a:xfrm>
              <a:off x="4862685" y="2533650"/>
              <a:ext cx="2247900" cy="22479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sp>
          <p:nvSpPr>
            <p:cNvPr id="27" name="Freeform 7"/>
            <p:cNvSpPr>
              <a:spLocks noChangeAspect="1" noEditPoints="1"/>
            </p:cNvSpPr>
            <p:nvPr/>
          </p:nvSpPr>
          <p:spPr bwMode="auto">
            <a:xfrm>
              <a:off x="5599285" y="3172883"/>
              <a:ext cx="774700" cy="57573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grpFill/>
            <a:ln>
              <a:solidFill>
                <a:schemeClr val="bg1"/>
              </a:solidFill>
            </a:ln>
          </p:spPr>
          <p:txBody>
            <a:bodyPr/>
            <a:lstStyle/>
            <a:p>
              <a:pPr defTabSz="783590" eaLnBrk="1" fontAlgn="auto" hangingPunct="1">
                <a:spcBef>
                  <a:spcPts val="0"/>
                </a:spcBef>
                <a:spcAft>
                  <a:spcPts val="0"/>
                </a:spcAft>
                <a:defRPr/>
              </a:pPr>
              <a:endParaRPr lang="zh-CN" altLang="en-US" sz="1800" kern="0">
                <a:solidFill>
                  <a:srgbClr val="464646"/>
                </a:solidFill>
                <a:latin typeface="微软雅黑" panose="020B0503020204020204" pitchFamily="34" charset="-122"/>
                <a:ea typeface="+mn-ea"/>
              </a:endParaRPr>
            </a:p>
          </p:txBody>
        </p:sp>
        <p:sp>
          <p:nvSpPr>
            <p:cNvPr id="49170" name="文本框 27"/>
            <p:cNvSpPr txBox="1">
              <a:spLocks noChangeArrowheads="1"/>
            </p:cNvSpPr>
            <p:nvPr/>
          </p:nvSpPr>
          <p:spPr bwMode="auto">
            <a:xfrm>
              <a:off x="5345272" y="3939754"/>
              <a:ext cx="1340537" cy="451405"/>
            </a:xfrm>
            <a:prstGeom prst="rect">
              <a:avLst/>
            </a:prstGeom>
            <a:grpFill/>
            <a:ln w="9525">
              <a:noFill/>
              <a:miter lim="800000"/>
            </a:ln>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fontAlgn="auto" hangingPunct="1">
                <a:spcBef>
                  <a:spcPts val="0"/>
                </a:spcBef>
                <a:spcAft>
                  <a:spcPts val="0"/>
                </a:spcAft>
                <a:defRPr/>
              </a:pPr>
              <a:r>
                <a:rPr lang="zh-CN" altLang="en-US" sz="1600" dirty="0" smtClean="0">
                  <a:solidFill>
                    <a:schemeClr val="bg1"/>
                  </a:solidFill>
                  <a:latin typeface="微软雅黑" panose="020B0503020204020204" pitchFamily="34" charset="-122"/>
                </a:rPr>
                <a:t>异常处理</a:t>
              </a:r>
              <a:endParaRPr lang="zh-CN" altLang="en-US" sz="1600" dirty="0">
                <a:solidFill>
                  <a:schemeClr val="bg1"/>
                </a:solidFill>
                <a:latin typeface="微软雅黑" panose="020B0503020204020204" pitchFamily="34" charset="-122"/>
              </a:endParaRPr>
            </a:p>
          </p:txBody>
        </p:sp>
      </p:grpSp>
      <p:grpSp>
        <p:nvGrpSpPr>
          <p:cNvPr id="29" name="组合 28"/>
          <p:cNvGrpSpPr/>
          <p:nvPr/>
        </p:nvGrpSpPr>
        <p:grpSpPr>
          <a:xfrm>
            <a:off x="5703547" y="1141263"/>
            <a:ext cx="594066" cy="694439"/>
            <a:chOff x="7181637" y="1258060"/>
            <a:chExt cx="792088" cy="925917"/>
          </a:xfrm>
          <a:solidFill>
            <a:schemeClr val="accent6">
              <a:lumMod val="75000"/>
            </a:schemeClr>
          </a:solidFill>
        </p:grpSpPr>
        <p:grpSp>
          <p:nvGrpSpPr>
            <p:cNvPr id="30" name="组合 29"/>
            <p:cNvGrpSpPr/>
            <p:nvPr/>
          </p:nvGrpSpPr>
          <p:grpSpPr>
            <a:xfrm rot="1291582">
              <a:off x="7181637" y="1258060"/>
              <a:ext cx="792088" cy="925917"/>
              <a:chOff x="6744072" y="893003"/>
              <a:chExt cx="792088" cy="925917"/>
            </a:xfrm>
            <a:grpFill/>
          </p:grpSpPr>
          <p:sp>
            <p:nvSpPr>
              <p:cNvPr id="32" name="流程图: 联系 31"/>
              <p:cNvSpPr/>
              <p:nvPr/>
            </p:nvSpPr>
            <p:spPr>
              <a:xfrm>
                <a:off x="6744072" y="893003"/>
                <a:ext cx="792088" cy="792088"/>
              </a:xfrm>
              <a:prstGeom prst="flowChartConnector">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sp>
            <p:nvSpPr>
              <p:cNvPr id="33" name="等腰三角形 32"/>
              <p:cNvSpPr/>
              <p:nvPr/>
            </p:nvSpPr>
            <p:spPr>
              <a:xfrm rot="11236714">
                <a:off x="6940431" y="1651076"/>
                <a:ext cx="216024" cy="167844"/>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grpSp>
        <p:sp>
          <p:nvSpPr>
            <p:cNvPr id="31" name="文本框 28"/>
            <p:cNvSpPr txBox="1"/>
            <p:nvPr/>
          </p:nvSpPr>
          <p:spPr>
            <a:xfrm>
              <a:off x="7423168" y="1475477"/>
              <a:ext cx="438581" cy="430886"/>
            </a:xfrm>
            <a:prstGeom prst="rect">
              <a:avLst/>
            </a:prstGeom>
            <a:noFill/>
          </p:spPr>
          <p:txBody>
            <a:bodyPr wrap="none">
              <a:spAutoFit/>
            </a:bodyPr>
            <a:lstStyle/>
            <a:p>
              <a:pPr eaLnBrk="1" fontAlgn="auto" hangingPunct="1">
                <a:spcBef>
                  <a:spcPts val="0"/>
                </a:spcBef>
                <a:spcAft>
                  <a:spcPts val="0"/>
                </a:spcAft>
                <a:defRPr/>
              </a:pPr>
              <a:r>
                <a:rPr lang="en-US" altLang="zh-CN" sz="1500" dirty="0">
                  <a:solidFill>
                    <a:schemeClr val="bg1"/>
                  </a:solidFill>
                  <a:latin typeface="微软雅黑" panose="020B0503020204020204" pitchFamily="34" charset="-122"/>
                  <a:ea typeface="+mn-ea"/>
                </a:rPr>
                <a:t>A</a:t>
              </a:r>
              <a:endParaRPr lang="zh-CN" altLang="en-US" sz="1500" dirty="0">
                <a:solidFill>
                  <a:schemeClr val="bg1"/>
                </a:solidFill>
                <a:latin typeface="微软雅黑" panose="020B0503020204020204" pitchFamily="34" charset="-122"/>
                <a:ea typeface="+mn-ea"/>
              </a:endParaRPr>
            </a:p>
          </p:txBody>
        </p:sp>
      </p:grpSp>
      <p:grpSp>
        <p:nvGrpSpPr>
          <p:cNvPr id="34" name="组合 33"/>
          <p:cNvGrpSpPr/>
          <p:nvPr/>
        </p:nvGrpSpPr>
        <p:grpSpPr>
          <a:xfrm>
            <a:off x="2839203" y="3196914"/>
            <a:ext cx="704167" cy="594066"/>
            <a:chOff x="3794408" y="2708245"/>
            <a:chExt cx="938886" cy="792088"/>
          </a:xfrm>
          <a:solidFill>
            <a:schemeClr val="accent6">
              <a:lumMod val="75000"/>
            </a:schemeClr>
          </a:solidFill>
        </p:grpSpPr>
        <p:grpSp>
          <p:nvGrpSpPr>
            <p:cNvPr id="35" name="组合 34"/>
            <p:cNvGrpSpPr/>
            <p:nvPr/>
          </p:nvGrpSpPr>
          <p:grpSpPr>
            <a:xfrm rot="18172526">
              <a:off x="3867807" y="2634846"/>
              <a:ext cx="792088" cy="938886"/>
              <a:chOff x="6744072" y="893003"/>
              <a:chExt cx="792088" cy="938886"/>
            </a:xfrm>
            <a:grpFill/>
          </p:grpSpPr>
          <p:sp>
            <p:nvSpPr>
              <p:cNvPr id="37" name="流程图: 联系 36"/>
              <p:cNvSpPr/>
              <p:nvPr/>
            </p:nvSpPr>
            <p:spPr>
              <a:xfrm>
                <a:off x="6744072" y="893003"/>
                <a:ext cx="792088" cy="792088"/>
              </a:xfrm>
              <a:prstGeom prst="flowChartConnector">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sp>
            <p:nvSpPr>
              <p:cNvPr id="38" name="等腰三角形 37"/>
              <p:cNvSpPr/>
              <p:nvPr/>
            </p:nvSpPr>
            <p:spPr>
              <a:xfrm rot="11236714">
                <a:off x="6980835" y="1664045"/>
                <a:ext cx="216024" cy="167844"/>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grpSp>
        <p:sp>
          <p:nvSpPr>
            <p:cNvPr id="36" name="文本框 29"/>
            <p:cNvSpPr txBox="1"/>
            <p:nvPr/>
          </p:nvSpPr>
          <p:spPr>
            <a:xfrm>
              <a:off x="3975023" y="2864393"/>
              <a:ext cx="406522" cy="430887"/>
            </a:xfrm>
            <a:prstGeom prst="rect">
              <a:avLst/>
            </a:prstGeom>
            <a:noFill/>
          </p:spPr>
          <p:txBody>
            <a:bodyPr wrap="none">
              <a:spAutoFit/>
            </a:bodyPr>
            <a:lstStyle/>
            <a:p>
              <a:pPr eaLnBrk="1" fontAlgn="auto" hangingPunct="1">
                <a:spcBef>
                  <a:spcPts val="0"/>
                </a:spcBef>
                <a:spcAft>
                  <a:spcPts val="0"/>
                </a:spcAft>
                <a:defRPr/>
              </a:pPr>
              <a:r>
                <a:rPr lang="en-US" altLang="zh-CN" sz="1500" dirty="0">
                  <a:solidFill>
                    <a:schemeClr val="bg1"/>
                  </a:solidFill>
                  <a:latin typeface="微软雅黑" panose="020B0503020204020204" pitchFamily="34" charset="-122"/>
                  <a:ea typeface="+mn-ea"/>
                </a:rPr>
                <a:t>B</a:t>
              </a:r>
              <a:endParaRPr lang="zh-CN" altLang="en-US" sz="1500" dirty="0">
                <a:solidFill>
                  <a:schemeClr val="bg1"/>
                </a:solidFill>
                <a:latin typeface="微软雅黑" panose="020B0503020204020204" pitchFamily="34" charset="-122"/>
                <a:ea typeface="+mn-ea"/>
              </a:endParaRPr>
            </a:p>
          </p:txBody>
        </p:sp>
      </p:grpSp>
      <p:pic>
        <p:nvPicPr>
          <p:cNvPr id="23562" name="图片 4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p:cNvSpPr txBox="1"/>
          <p:nvPr/>
        </p:nvSpPr>
        <p:spPr>
          <a:xfrm>
            <a:off x="477044" y="354012"/>
            <a:ext cx="1760537" cy="338138"/>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数据预处理</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300" fill="hold"/>
                                        <p:tgtEl>
                                          <p:spTgt spid="25"/>
                                        </p:tgtEl>
                                        <p:attrNameLst>
                                          <p:attrName>ppt_w</p:attrName>
                                        </p:attrNameLst>
                                      </p:cBhvr>
                                      <p:tavLst>
                                        <p:tav tm="0">
                                          <p:val>
                                            <p:fltVal val="0"/>
                                          </p:val>
                                        </p:tav>
                                        <p:tav tm="100000">
                                          <p:val>
                                            <p:strVal val="#ppt_w"/>
                                          </p:val>
                                        </p:tav>
                                      </p:tavLst>
                                    </p:anim>
                                    <p:anim calcmode="lin" valueType="num">
                                      <p:cBhvr>
                                        <p:cTn id="8" dur="300" fill="hold"/>
                                        <p:tgtEl>
                                          <p:spTgt spid="25"/>
                                        </p:tgtEl>
                                        <p:attrNameLst>
                                          <p:attrName>ppt_h</p:attrName>
                                        </p:attrNameLst>
                                      </p:cBhvr>
                                      <p:tavLst>
                                        <p:tav tm="0">
                                          <p:val>
                                            <p:fltVal val="0"/>
                                          </p:val>
                                        </p:tav>
                                        <p:tav tm="100000">
                                          <p:val>
                                            <p:strVal val="#ppt_h"/>
                                          </p:val>
                                        </p:tav>
                                      </p:tavLst>
                                    </p:anim>
                                    <p:animEffect transition="in" filter="fade">
                                      <p:cBhvr>
                                        <p:cTn id="9" dur="300"/>
                                        <p:tgtEl>
                                          <p:spTgt spid="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300" fill="hold"/>
                                        <p:tgtEl>
                                          <p:spTgt spid="15"/>
                                        </p:tgtEl>
                                        <p:attrNameLst>
                                          <p:attrName>ppt_w</p:attrName>
                                        </p:attrNameLst>
                                      </p:cBhvr>
                                      <p:tavLst>
                                        <p:tav tm="0">
                                          <p:val>
                                            <p:fltVal val="0"/>
                                          </p:val>
                                        </p:tav>
                                        <p:tav tm="100000">
                                          <p:val>
                                            <p:strVal val="#ppt_w"/>
                                          </p:val>
                                        </p:tav>
                                      </p:tavLst>
                                    </p:anim>
                                    <p:anim calcmode="lin" valueType="num">
                                      <p:cBhvr>
                                        <p:cTn id="14" dur="300" fill="hold"/>
                                        <p:tgtEl>
                                          <p:spTgt spid="15"/>
                                        </p:tgtEl>
                                        <p:attrNameLst>
                                          <p:attrName>ppt_h</p:attrName>
                                        </p:attrNameLst>
                                      </p:cBhvr>
                                      <p:tavLst>
                                        <p:tav tm="0">
                                          <p:val>
                                            <p:fltVal val="0"/>
                                          </p:val>
                                        </p:tav>
                                        <p:tav tm="100000">
                                          <p:val>
                                            <p:strVal val="#ppt_h"/>
                                          </p:val>
                                        </p:tav>
                                      </p:tavLst>
                                    </p:anim>
                                    <p:animEffect transition="in" filter="fade">
                                      <p:cBhvr>
                                        <p:cTn id="15" dur="300"/>
                                        <p:tgtEl>
                                          <p:spTgt spid="1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300" fill="hold"/>
                                        <p:tgtEl>
                                          <p:spTgt spid="16"/>
                                        </p:tgtEl>
                                        <p:attrNameLst>
                                          <p:attrName>ppt_w</p:attrName>
                                        </p:attrNameLst>
                                      </p:cBhvr>
                                      <p:tavLst>
                                        <p:tav tm="0">
                                          <p:val>
                                            <p:fltVal val="0"/>
                                          </p:val>
                                        </p:tav>
                                        <p:tav tm="100000">
                                          <p:val>
                                            <p:strVal val="#ppt_w"/>
                                          </p:val>
                                        </p:tav>
                                      </p:tavLst>
                                    </p:anim>
                                    <p:anim calcmode="lin" valueType="num">
                                      <p:cBhvr>
                                        <p:cTn id="20" dur="300" fill="hold"/>
                                        <p:tgtEl>
                                          <p:spTgt spid="16"/>
                                        </p:tgtEl>
                                        <p:attrNameLst>
                                          <p:attrName>ppt_h</p:attrName>
                                        </p:attrNameLst>
                                      </p:cBhvr>
                                      <p:tavLst>
                                        <p:tav tm="0">
                                          <p:val>
                                            <p:fltVal val="0"/>
                                          </p:val>
                                        </p:tav>
                                        <p:tav tm="100000">
                                          <p:val>
                                            <p:strVal val="#ppt_h"/>
                                          </p:val>
                                        </p:tav>
                                      </p:tavLst>
                                    </p:anim>
                                    <p:animEffect transition="in" filter="fade">
                                      <p:cBhvr>
                                        <p:cTn id="21" dur="300"/>
                                        <p:tgtEl>
                                          <p:spTgt spid="16"/>
                                        </p:tgtEl>
                                      </p:cBhvr>
                                    </p:animEffect>
                                  </p:childTnLst>
                                </p:cTn>
                              </p:par>
                            </p:childTnLst>
                          </p:cTn>
                        </p:par>
                        <p:par>
                          <p:cTn id="22" fill="hold">
                            <p:stCondLst>
                              <p:cond delay="1500"/>
                            </p:stCondLst>
                            <p:childTnLst>
                              <p:par>
                                <p:cTn id="23" presetID="2" presetClass="entr" presetSubtype="3"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1+#ppt_w/2"/>
                                          </p:val>
                                        </p:tav>
                                        <p:tav tm="100000">
                                          <p:val>
                                            <p:strVal val="#ppt_x"/>
                                          </p:val>
                                        </p:tav>
                                      </p:tavLst>
                                    </p:anim>
                                    <p:anim calcmode="lin" valueType="num">
                                      <p:cBhvr additive="base">
                                        <p:cTn id="26" dur="500" fill="hold"/>
                                        <p:tgtEl>
                                          <p:spTgt spid="29"/>
                                        </p:tgtEl>
                                        <p:attrNameLst>
                                          <p:attrName>ppt_y</p:attrName>
                                        </p:attrNameLst>
                                      </p:cBhvr>
                                      <p:tavLst>
                                        <p:tav tm="0">
                                          <p:val>
                                            <p:strVal val="0-#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29"/>
                                        </p:tgtEl>
                                      </p:cBhvr>
                                    </p:animEffect>
                                    <p:animScale>
                                      <p:cBhvr>
                                        <p:cTn id="29" dur="250" autoRev="1" fill="hold"/>
                                        <p:tgtEl>
                                          <p:spTgt spid="29"/>
                                        </p:tgtEl>
                                      </p:cBhvr>
                                      <p:by x="105000" y="105000"/>
                                    </p:animScale>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0-#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par>
                                <p:cTn id="35" presetID="26" presetClass="emph" presetSubtype="0" fill="hold" nodeType="withEffect">
                                  <p:stCondLst>
                                    <p:cond delay="0"/>
                                  </p:stCondLst>
                                  <p:childTnLst>
                                    <p:animEffect transition="out" filter="fade">
                                      <p:cBhvr>
                                        <p:cTn id="36" dur="500" tmFilter="0, 0; .2, .5; .8, .5; 1, 0"/>
                                        <p:tgtEl>
                                          <p:spTgt spid="34"/>
                                        </p:tgtEl>
                                      </p:cBhvr>
                                    </p:animEffect>
                                    <p:animScale>
                                      <p:cBhvr>
                                        <p:cTn id="37"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特征工程</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76325" y="1114425"/>
            <a:ext cx="7153275" cy="3638550"/>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2028824" cy="474662"/>
            <a:chOff x="184527" y="297451"/>
            <a:chExt cx="2028041" cy="473415"/>
          </a:xfrm>
        </p:grpSpPr>
        <p:pic>
          <p:nvPicPr>
            <p:cNvPr id="41993"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89" y="376617"/>
              <a:ext cx="1672579" cy="337665"/>
            </a:xfrm>
            <a:prstGeom prst="rect">
              <a:avLst/>
            </a:prstGeom>
            <a:noFill/>
          </p:spPr>
          <p:txBody>
            <a:bodyPr wrap="square">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mn-lt"/>
                  <a:ea typeface="微软雅黑" panose="020B0503020204020204" pitchFamily="34" charset="-122"/>
                </a:rPr>
                <a:t>划分训练集</a:t>
              </a:r>
              <a:endParaRPr lang="zh-CN" altLang="en-US" sz="16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2"/>
          <a:stretch>
            <a:fillRect/>
          </a:stretch>
        </p:blipFill>
        <p:spPr>
          <a:xfrm>
            <a:off x="361950" y="3055270"/>
            <a:ext cx="8496300" cy="1846110"/>
          </a:xfrm>
          <a:prstGeom prst="rect">
            <a:avLst/>
          </a:prstGeom>
        </p:spPr>
      </p:pic>
      <p:pic>
        <p:nvPicPr>
          <p:cNvPr id="8" name="图片 7"/>
          <p:cNvPicPr>
            <a:picLocks noChangeAspect="1"/>
          </p:cNvPicPr>
          <p:nvPr/>
        </p:nvPicPr>
        <p:blipFill>
          <a:blip r:embed="rId3"/>
          <a:stretch>
            <a:fillRect/>
          </a:stretch>
        </p:blipFill>
        <p:spPr>
          <a:xfrm>
            <a:off x="361950" y="850900"/>
            <a:ext cx="8496300" cy="202565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2028824" cy="474662"/>
            <a:chOff x="184527" y="297451"/>
            <a:chExt cx="2028041" cy="473415"/>
          </a:xfrm>
        </p:grpSpPr>
        <p:pic>
          <p:nvPicPr>
            <p:cNvPr id="41993"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89" y="376617"/>
              <a:ext cx="1672579" cy="337665"/>
            </a:xfrm>
            <a:prstGeom prst="rect">
              <a:avLst/>
            </a:prstGeom>
            <a:noFill/>
          </p:spPr>
          <p:txBody>
            <a:bodyPr wrap="square">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mn-lt"/>
                  <a:ea typeface="微软雅黑" panose="020B0503020204020204" pitchFamily="34" charset="-122"/>
                </a:rPr>
                <a:t>划分测试集</a:t>
              </a:r>
              <a:endParaRPr lang="zh-CN" altLang="en-US" sz="16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2"/>
          <a:stretch>
            <a:fillRect/>
          </a:stretch>
        </p:blipFill>
        <p:spPr>
          <a:xfrm>
            <a:off x="361950" y="3055270"/>
            <a:ext cx="8496300" cy="1846110"/>
          </a:xfrm>
          <a:prstGeom prst="rect">
            <a:avLst/>
          </a:prstGeom>
        </p:spPr>
      </p:pic>
      <p:pic>
        <p:nvPicPr>
          <p:cNvPr id="7" name="图片 6"/>
          <p:cNvPicPr>
            <a:picLocks noChangeAspect="1"/>
          </p:cNvPicPr>
          <p:nvPr/>
        </p:nvPicPr>
        <p:blipFill>
          <a:blip r:embed="rId3"/>
          <a:stretch>
            <a:fillRect/>
          </a:stretch>
        </p:blipFill>
        <p:spPr>
          <a:xfrm>
            <a:off x="361950" y="974509"/>
            <a:ext cx="8496300" cy="1852378"/>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536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2373313" y="1941513"/>
            <a:ext cx="1128712"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3402011" y="1931720"/>
            <a:ext cx="4769836" cy="1138653"/>
            <a:chOff x="4447674" y="1919081"/>
            <a:chExt cx="4773769" cy="1139102"/>
          </a:xfrm>
        </p:grpSpPr>
        <p:sp>
          <p:nvSpPr>
            <p:cNvPr id="15365" name="文本框 37"/>
            <p:cNvSpPr txBox="1">
              <a:spLocks noChangeArrowheads="1"/>
            </p:cNvSpPr>
            <p:nvPr/>
          </p:nvSpPr>
          <p:spPr bwMode="auto">
            <a:xfrm>
              <a:off x="4447675" y="2226858"/>
              <a:ext cx="4773768" cy="8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dirty="0" smtClean="0">
                  <a:solidFill>
                    <a:schemeClr val="bg1"/>
                  </a:solidFill>
                  <a:ea typeface="微软雅黑" panose="020B0503020204020204" pitchFamily="34" charset="-122"/>
                </a:rPr>
                <a:t>建模预测</a:t>
              </a:r>
              <a:endParaRPr lang="zh-CN" altLang="en-US" sz="4800" dirty="0">
                <a:solidFill>
                  <a:schemeClr val="bg1"/>
                </a:solidFill>
                <a:ea typeface="微软雅黑" panose="020B0503020204020204" pitchFamily="34" charset="-122"/>
              </a:endParaRPr>
            </a:p>
          </p:txBody>
        </p:sp>
        <p:sp>
          <p:nvSpPr>
            <p:cNvPr id="15366" name="文本框 38"/>
            <p:cNvSpPr txBox="1">
              <a:spLocks noChangeArrowheads="1"/>
            </p:cNvSpPr>
            <p:nvPr/>
          </p:nvSpPr>
          <p:spPr bwMode="auto">
            <a:xfrm>
              <a:off x="4447674" y="1919081"/>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PART </a:t>
              </a:r>
              <a:r>
                <a:rPr lang="en-US" altLang="zh-CN" sz="1400" dirty="0" smtClean="0">
                  <a:solidFill>
                    <a:schemeClr val="bg1"/>
                  </a:solidFill>
                  <a:latin typeface="微软雅黑" panose="020B0503020204020204" pitchFamily="34" charset="-122"/>
                  <a:ea typeface="微软雅黑" panose="020B0503020204020204" pitchFamily="34" charset="-122"/>
                </a:rPr>
                <a:t>FIVE</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602607" y="1528763"/>
            <a:ext cx="1830387" cy="550862"/>
            <a:chOff x="533400" y="1528997"/>
            <a:chExt cx="1829490" cy="550887"/>
          </a:xfrm>
        </p:grpSpPr>
        <p:sp>
          <p:nvSpPr>
            <p:cNvPr id="7" name="五边形 6"/>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1777"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Segoe UI Semilight" panose="020B0402040204020203" pitchFamily="34" charset="0"/>
                  <a:ea typeface="微软雅黑" panose="020B0503020204020204" pitchFamily="34" charset="-122"/>
                </a:rPr>
                <a:t>步骤一</a:t>
              </a:r>
              <a:endParaRPr lang="zh-CN" altLang="en-US" sz="1800">
                <a:solidFill>
                  <a:schemeClr val="bg1"/>
                </a:solidFill>
                <a:latin typeface="Segoe UI Semilight" panose="020B0402040204020203" pitchFamily="34" charset="0"/>
                <a:ea typeface="微软雅黑" panose="020B0503020204020204" pitchFamily="34" charset="-122"/>
              </a:endParaRPr>
            </a:p>
          </p:txBody>
        </p:sp>
      </p:grpSp>
      <p:grpSp>
        <p:nvGrpSpPr>
          <p:cNvPr id="9" name="组合 8"/>
          <p:cNvGrpSpPr/>
          <p:nvPr/>
        </p:nvGrpSpPr>
        <p:grpSpPr bwMode="auto">
          <a:xfrm>
            <a:off x="3747674" y="1517484"/>
            <a:ext cx="1641475" cy="550862"/>
            <a:chOff x="3960624" y="1528997"/>
            <a:chExt cx="1640420" cy="550887"/>
          </a:xfrm>
        </p:grpSpPr>
        <p:sp>
          <p:nvSpPr>
            <p:cNvPr id="11" name="任意多边形 10"/>
            <p:cNvSpPr/>
            <p:nvPr/>
          </p:nvSpPr>
          <p:spPr>
            <a:xfrm>
              <a:off x="3960624"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rgbClr val="06417E"/>
                </a:solidFill>
                <a:ea typeface="微软雅黑" panose="020B0503020204020204" pitchFamily="34" charset="-122"/>
              </a:endParaRPr>
            </a:p>
          </p:txBody>
        </p:sp>
        <p:sp>
          <p:nvSpPr>
            <p:cNvPr id="31775" name="文本框 18"/>
            <p:cNvSpPr txBox="1">
              <a:spLocks noChangeArrowheads="1"/>
            </p:cNvSpPr>
            <p:nvPr/>
          </p:nvSpPr>
          <p:spPr bwMode="auto">
            <a:xfrm>
              <a:off x="4384697" y="1619774"/>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dirty="0">
                  <a:solidFill>
                    <a:schemeClr val="bg1"/>
                  </a:solidFill>
                  <a:latin typeface="Segoe UI Semilight" panose="020B0402040204020203" pitchFamily="34" charset="0"/>
                  <a:ea typeface="微软雅黑" panose="020B0503020204020204" pitchFamily="34" charset="-122"/>
                </a:rPr>
                <a:t>步骤二</a:t>
              </a:r>
              <a:endParaRPr lang="zh-CN" altLang="en-US" sz="1800" dirty="0">
                <a:solidFill>
                  <a:schemeClr val="bg1"/>
                </a:solidFill>
                <a:latin typeface="Segoe UI Semilight" panose="020B0402040204020203" pitchFamily="34" charset="0"/>
                <a:ea typeface="微软雅黑" panose="020B0503020204020204" pitchFamily="34" charset="-122"/>
              </a:endParaRPr>
            </a:p>
          </p:txBody>
        </p:sp>
      </p:grpSp>
      <p:grpSp>
        <p:nvGrpSpPr>
          <p:cNvPr id="10" name="组合 9"/>
          <p:cNvGrpSpPr/>
          <p:nvPr/>
        </p:nvGrpSpPr>
        <p:grpSpPr bwMode="auto">
          <a:xfrm>
            <a:off x="6703829" y="1530783"/>
            <a:ext cx="1639888" cy="550862"/>
            <a:chOff x="3785566" y="1528997"/>
            <a:chExt cx="1640420" cy="550887"/>
          </a:xfrm>
        </p:grpSpPr>
        <p:sp>
          <p:nvSpPr>
            <p:cNvPr id="13" name="任意多边形 12"/>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1773" name="文本框 19"/>
            <p:cNvSpPr txBox="1">
              <a:spLocks noChangeArrowheads="1"/>
            </p:cNvSpPr>
            <p:nvPr/>
          </p:nvSpPr>
          <p:spPr bwMode="auto">
            <a:xfrm>
              <a:off x="4265266" y="1652040"/>
              <a:ext cx="945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a:solidFill>
                    <a:schemeClr val="bg1"/>
                  </a:solidFill>
                  <a:latin typeface="Segoe UI Semilight" panose="020B0402040204020203" pitchFamily="34" charset="0"/>
                  <a:ea typeface="微软雅黑" panose="020B0503020204020204" pitchFamily="34" charset="-122"/>
                </a:rPr>
                <a:t>步骤三</a:t>
              </a:r>
              <a:endParaRPr lang="zh-CN" altLang="en-US" sz="1800">
                <a:solidFill>
                  <a:schemeClr val="bg1"/>
                </a:solidFill>
                <a:latin typeface="Segoe UI Semilight" panose="020B0402040204020203" pitchFamily="34" charset="0"/>
                <a:ea typeface="微软雅黑" panose="020B0503020204020204" pitchFamily="34" charset="-122"/>
              </a:endParaRPr>
            </a:p>
          </p:txBody>
        </p:sp>
      </p:grpSp>
      <p:sp>
        <p:nvSpPr>
          <p:cNvPr id="42" name="矩形 13"/>
          <p:cNvSpPr>
            <a:spLocks noChangeArrowheads="1"/>
          </p:cNvSpPr>
          <p:nvPr/>
        </p:nvSpPr>
        <p:spPr bwMode="auto">
          <a:xfrm>
            <a:off x="573088" y="2611438"/>
            <a:ext cx="1519237" cy="127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zh-CN" altLang="en-US" sz="1050" dirty="0">
                <a:solidFill>
                  <a:schemeClr val="bg1"/>
                </a:solidFill>
                <a:latin typeface="微软雅黑" panose="020B0503020204020204" pitchFamily="34" charset="-122"/>
                <a:ea typeface="微软雅黑" panose="020B0503020204020204" pitchFamily="34" charset="-122"/>
              </a:rPr>
              <a:t>我们选取多种模型（随机森林，深度学习，梯度下降，线性回归，</a:t>
            </a:r>
            <a:r>
              <a:rPr lang="en-US" altLang="zh-CN" sz="1050" dirty="0">
                <a:solidFill>
                  <a:schemeClr val="bg1"/>
                </a:solidFill>
                <a:latin typeface="微软雅黑" panose="020B0503020204020204" pitchFamily="34" charset="-122"/>
                <a:ea typeface="微软雅黑" panose="020B0503020204020204" pitchFamily="34" charset="-122"/>
              </a:rPr>
              <a:t>GBTD</a:t>
            </a:r>
            <a:r>
              <a:rPr lang="zh-CN" altLang="en-US" sz="1050" dirty="0">
                <a:solidFill>
                  <a:schemeClr val="bg1"/>
                </a:solidFill>
                <a:latin typeface="微软雅黑" panose="020B0503020204020204" pitchFamily="34" charset="-122"/>
                <a:ea typeface="微软雅黑" panose="020B0503020204020204" pitchFamily="34" charset="-122"/>
              </a:rPr>
              <a:t>等）进行建模预测</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 name="矩形 13"/>
          <p:cNvSpPr>
            <a:spLocks noChangeArrowheads="1"/>
          </p:cNvSpPr>
          <p:nvPr/>
        </p:nvSpPr>
        <p:spPr bwMode="auto">
          <a:xfrm>
            <a:off x="3747674" y="2611438"/>
            <a:ext cx="1519237"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zh-CN" altLang="en-US" sz="1050" dirty="0" smtClean="0">
                <a:solidFill>
                  <a:schemeClr val="bg1"/>
                </a:solidFill>
                <a:latin typeface="微软雅黑" panose="020B0503020204020204" pitchFamily="34" charset="-122"/>
                <a:ea typeface="微软雅黑" panose="020B0503020204020204" pitchFamily="34" charset="-122"/>
              </a:rPr>
              <a:t>小组</a:t>
            </a:r>
            <a:r>
              <a:rPr lang="zh-CN" altLang="en-US" sz="105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分工</a:t>
            </a:r>
            <a:r>
              <a:rPr lang="zh-CN" altLang="en-US" sz="10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对不同模型调参预测，最终发现随机森林算法效果最好</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8" name="矩形 13"/>
          <p:cNvSpPr>
            <a:spLocks noChangeArrowheads="1"/>
          </p:cNvSpPr>
          <p:nvPr/>
        </p:nvSpPr>
        <p:spPr bwMode="auto">
          <a:xfrm>
            <a:off x="6703829" y="2611438"/>
            <a:ext cx="1519237"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3895" eaLnBrk="1" fontAlgn="auto" hangingPunct="1">
              <a:lnSpc>
                <a:spcPct val="150000"/>
              </a:lnSpc>
              <a:spcBef>
                <a:spcPts val="0"/>
              </a:spcBef>
              <a:spcAft>
                <a:spcPts val="0"/>
              </a:spcAft>
              <a:defRPr/>
            </a:pPr>
            <a:r>
              <a:rPr lang="zh-CN" altLang="en-US" sz="1050" dirty="0" smtClean="0">
                <a:solidFill>
                  <a:schemeClr val="bg1"/>
                </a:solidFill>
                <a:latin typeface="微软雅黑" panose="020B0503020204020204" pitchFamily="34" charset="-122"/>
                <a:ea typeface="微软雅黑" panose="020B0503020204020204" pitchFamily="34" charset="-122"/>
              </a:rPr>
              <a:t>针对随机森林算法优化精细调参</a:t>
            </a:r>
            <a:endParaRPr lang="zh-CN" altLang="en-US"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1756" name="图片 3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32"/>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尝试模型</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50" fill="hold"/>
                                        <p:tgtEl>
                                          <p:spTgt spid="8"/>
                                        </p:tgtEl>
                                        <p:attrNameLst>
                                          <p:attrName>ppt_x</p:attrName>
                                        </p:attrNameLst>
                                      </p:cBhvr>
                                      <p:tavLst>
                                        <p:tav tm="0">
                                          <p:val>
                                            <p:strVal val="0-#ppt_w/2"/>
                                          </p:val>
                                        </p:tav>
                                        <p:tav tm="100000">
                                          <p:val>
                                            <p:strVal val="#ppt_x"/>
                                          </p:val>
                                        </p:tav>
                                      </p:tavLst>
                                    </p:anim>
                                    <p:anim calcmode="lin" valueType="num">
                                      <p:cBhvr additive="base">
                                        <p:cTn id="8" dur="5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50" fill="hold"/>
                                        <p:tgtEl>
                                          <p:spTgt spid="9"/>
                                        </p:tgtEl>
                                        <p:attrNameLst>
                                          <p:attrName>ppt_x</p:attrName>
                                        </p:attrNameLst>
                                      </p:cBhvr>
                                      <p:tavLst>
                                        <p:tav tm="0">
                                          <p:val>
                                            <p:strVal val="0-#ppt_w/2"/>
                                          </p:val>
                                        </p:tav>
                                        <p:tav tm="100000">
                                          <p:val>
                                            <p:strVal val="#ppt_x"/>
                                          </p:val>
                                        </p:tav>
                                      </p:tavLst>
                                    </p:anim>
                                    <p:anim calcmode="lin" valueType="num">
                                      <p:cBhvr additive="base">
                                        <p:cTn id="12" dur="5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50" fill="hold"/>
                                        <p:tgtEl>
                                          <p:spTgt spid="10"/>
                                        </p:tgtEl>
                                        <p:attrNameLst>
                                          <p:attrName>ppt_x</p:attrName>
                                        </p:attrNameLst>
                                      </p:cBhvr>
                                      <p:tavLst>
                                        <p:tav tm="0">
                                          <p:val>
                                            <p:strVal val="0-#ppt_w/2"/>
                                          </p:val>
                                        </p:tav>
                                        <p:tav tm="100000">
                                          <p:val>
                                            <p:strVal val="#ppt_x"/>
                                          </p:val>
                                        </p:tav>
                                      </p:tavLst>
                                    </p:anim>
                                    <p:anim calcmode="lin" valueType="num">
                                      <p:cBhvr additive="base">
                                        <p:cTn id="16" dur="5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536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2373313" y="1941513"/>
            <a:ext cx="1128712"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3402013" y="1987870"/>
            <a:ext cx="3535362" cy="1082356"/>
            <a:chOff x="4447676" y="1975254"/>
            <a:chExt cx="3538277" cy="1082783"/>
          </a:xfrm>
        </p:grpSpPr>
        <p:sp>
          <p:nvSpPr>
            <p:cNvPr id="15365" name="文本框 37"/>
            <p:cNvSpPr txBox="1">
              <a:spLocks noChangeArrowheads="1"/>
            </p:cNvSpPr>
            <p:nvPr/>
          </p:nvSpPr>
          <p:spPr bwMode="auto">
            <a:xfrm>
              <a:off x="4447676" y="2226858"/>
              <a:ext cx="3538277" cy="83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dirty="0">
                  <a:solidFill>
                    <a:schemeClr val="bg1"/>
                  </a:solidFill>
                  <a:ea typeface="微软雅黑" panose="020B0503020204020204" pitchFamily="34" charset="-122"/>
                </a:rPr>
                <a:t>项目介绍</a:t>
              </a:r>
              <a:endParaRPr lang="zh-CN" altLang="en-US" sz="4800" dirty="0">
                <a:solidFill>
                  <a:schemeClr val="bg1"/>
                </a:solidFill>
                <a:ea typeface="微软雅黑" panose="020B0503020204020204" pitchFamily="34" charset="-122"/>
              </a:endParaRPr>
            </a:p>
          </p:txBody>
        </p:sp>
        <p:sp>
          <p:nvSpPr>
            <p:cNvPr id="15366" name="文本框 38"/>
            <p:cNvSpPr txBox="1">
              <a:spLocks noChangeArrowheads="1"/>
            </p:cNvSpPr>
            <p:nvPr/>
          </p:nvSpPr>
          <p:spPr bwMode="auto">
            <a:xfrm>
              <a:off x="4447676" y="1975254"/>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PART ONE</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随机森林</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2"/>
          <p:cNvSpPr/>
          <p:nvPr/>
        </p:nvSpPr>
        <p:spPr bwMode="auto">
          <a:xfrm>
            <a:off x="477044" y="2297068"/>
            <a:ext cx="8353696" cy="1202382"/>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 name="Freeform 3"/>
          <p:cNvSpPr/>
          <p:nvPr/>
        </p:nvSpPr>
        <p:spPr bwMode="auto">
          <a:xfrm>
            <a:off x="477044" y="3540419"/>
            <a:ext cx="8353696" cy="1072168"/>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noFill/>
          <a:ln>
            <a:solidFill>
              <a:schemeClr val="bg1"/>
            </a:solid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6" name="Freeform 4"/>
          <p:cNvSpPr/>
          <p:nvPr/>
        </p:nvSpPr>
        <p:spPr bwMode="auto">
          <a:xfrm>
            <a:off x="477044" y="816674"/>
            <a:ext cx="7166769" cy="1480394"/>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7" name="Freeform 5"/>
          <p:cNvSpPr/>
          <p:nvPr/>
        </p:nvSpPr>
        <p:spPr bwMode="auto">
          <a:xfrm>
            <a:off x="477044" y="4624970"/>
            <a:ext cx="7166769" cy="209966"/>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bg1"/>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7019704" y="2489829"/>
            <a:ext cx="100027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altLang="en-US" sz="1500" b="1" dirty="0" smtClean="0">
                <a:solidFill>
                  <a:schemeClr val="bg1"/>
                </a:solidFill>
                <a:latin typeface="微软雅黑" panose="020B0503020204020204" pitchFamily="34" charset="-122"/>
                <a:ea typeface="微软雅黑" panose="020B0503020204020204" pitchFamily="34" charset="-122"/>
              </a:rPr>
              <a:t>    算法特点</a:t>
            </a: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7036305" y="4139609"/>
            <a:ext cx="100027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altLang="en-US" sz="1500" b="1" dirty="0" smtClean="0">
                <a:solidFill>
                  <a:schemeClr val="bg1"/>
                </a:solidFill>
                <a:latin typeface="微软雅黑" panose="020B0503020204020204" pitchFamily="34" charset="-122"/>
                <a:ea typeface="微软雅黑" panose="020B0503020204020204" pitchFamily="34" charset="-122"/>
              </a:rPr>
              <a:t>    选择理由</a:t>
            </a:r>
            <a:endParaRPr lang="zh-CN" sz="1350" b="1" dirty="0">
              <a:solidFill>
                <a:schemeClr val="bg1"/>
              </a:solidFill>
              <a:latin typeface="微软雅黑" panose="020B0503020204020204" pitchFamily="34" charset="-122"/>
              <a:ea typeface="微软雅黑" panose="020B0503020204020204" pitchFamily="34" charset="-122"/>
            </a:endParaRPr>
          </a:p>
        </p:txBody>
      </p:sp>
      <p:sp>
        <p:nvSpPr>
          <p:cNvPr id="10" name="Text Box 65"/>
          <p:cNvSpPr txBox="1">
            <a:spLocks noChangeArrowheads="1"/>
          </p:cNvSpPr>
          <p:nvPr/>
        </p:nvSpPr>
        <p:spPr bwMode="auto">
          <a:xfrm>
            <a:off x="411163" y="891083"/>
            <a:ext cx="5757452" cy="26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marL="285750" indent="-285750">
              <a:buFont typeface="Wingdings" panose="05000000000000000000" pitchFamily="2" charset="2"/>
              <a:buChar char="l"/>
            </a:pPr>
            <a:r>
              <a:rPr lang="zh-CN" altLang="en-US" dirty="0" smtClean="0">
                <a:solidFill>
                  <a:schemeClr val="bg1"/>
                </a:solidFill>
              </a:rPr>
              <a:t>在</a:t>
            </a:r>
            <a:r>
              <a:rPr lang="zh-CN" altLang="en-US" dirty="0">
                <a:solidFill>
                  <a:schemeClr val="bg1"/>
                </a:solidFill>
              </a:rPr>
              <a:t>数据集上表现良好，两个随机性的</a:t>
            </a:r>
            <a:r>
              <a:rPr lang="zh-CN" altLang="en-US" dirty="0" smtClean="0">
                <a:solidFill>
                  <a:schemeClr val="bg1"/>
                </a:solidFill>
              </a:rPr>
              <a:t>引入（行列随机性），</a:t>
            </a:r>
            <a:r>
              <a:rPr lang="zh-CN" altLang="en-US" dirty="0">
                <a:solidFill>
                  <a:schemeClr val="bg1"/>
                </a:solidFill>
              </a:rPr>
              <a:t>使得随机森林不容易陷入过拟合，使得随机森林具有很好的抗噪声能力。</a:t>
            </a:r>
            <a:endParaRPr lang="zh-CN" altLang="en-US" dirty="0">
              <a:solidFill>
                <a:schemeClr val="bg1"/>
              </a:solidFill>
            </a:endParaRPr>
          </a:p>
          <a:p>
            <a:pPr marL="285750" indent="-285750">
              <a:buFont typeface="Wingdings" panose="05000000000000000000" pitchFamily="2" charset="2"/>
              <a:buChar char="l"/>
            </a:pPr>
            <a:r>
              <a:rPr lang="zh-CN" altLang="en-US" dirty="0" smtClean="0">
                <a:solidFill>
                  <a:schemeClr val="bg1"/>
                </a:solidFill>
              </a:rPr>
              <a:t>它</a:t>
            </a:r>
            <a:r>
              <a:rPr lang="zh-CN" altLang="en-US" dirty="0">
                <a:solidFill>
                  <a:schemeClr val="bg1"/>
                </a:solidFill>
              </a:rPr>
              <a:t>能够处理很高维度</a:t>
            </a:r>
            <a:r>
              <a:rPr lang="zh-CN" altLang="en-US" dirty="0" smtClean="0">
                <a:solidFill>
                  <a:schemeClr val="bg1"/>
                </a:solidFill>
              </a:rPr>
              <a:t>（</a:t>
            </a:r>
            <a:r>
              <a:rPr lang="zh-CN" altLang="en-US" dirty="0">
                <a:solidFill>
                  <a:schemeClr val="bg1"/>
                </a:solidFill>
              </a:rPr>
              <a:t>特征</a:t>
            </a:r>
            <a:r>
              <a:rPr lang="zh-CN" altLang="en-US" dirty="0" smtClean="0">
                <a:solidFill>
                  <a:schemeClr val="bg1"/>
                </a:solidFill>
              </a:rPr>
              <a:t>很多</a:t>
            </a:r>
            <a:r>
              <a:rPr lang="zh-CN" altLang="en-US" dirty="0">
                <a:solidFill>
                  <a:schemeClr val="bg1"/>
                </a:solidFill>
              </a:rPr>
              <a:t>）的数据，并且不用做特征选择，对数据集的适应能力强：既能处理离散型数据，也能处理连续型数据，数据集无需规范化。</a:t>
            </a:r>
            <a:endParaRPr lang="zh-CN" altLang="en-US" dirty="0">
              <a:solidFill>
                <a:schemeClr val="bg1"/>
              </a:solidFill>
            </a:endParaRPr>
          </a:p>
          <a:p>
            <a:pPr marL="285750" indent="-285750">
              <a:buFont typeface="Wingdings" panose="05000000000000000000" pitchFamily="2" charset="2"/>
              <a:buChar char="l"/>
            </a:pPr>
            <a:r>
              <a:rPr lang="zh-CN" altLang="en-US" dirty="0" smtClean="0">
                <a:solidFill>
                  <a:schemeClr val="bg1"/>
                </a:solidFill>
              </a:rPr>
              <a:t>可</a:t>
            </a:r>
            <a:r>
              <a:rPr lang="zh-CN" altLang="en-US" dirty="0">
                <a:solidFill>
                  <a:schemeClr val="bg1"/>
                </a:solidFill>
              </a:rPr>
              <a:t>生成一</a:t>
            </a:r>
            <a:r>
              <a:rPr lang="zh-CN" altLang="en-US" dirty="0" smtClean="0">
                <a:solidFill>
                  <a:schemeClr val="bg1"/>
                </a:solidFill>
              </a:rPr>
              <a:t>个相似性矩阵</a:t>
            </a:r>
            <a:r>
              <a:rPr lang="zh-CN" altLang="en-US" dirty="0">
                <a:solidFill>
                  <a:schemeClr val="bg1"/>
                </a:solidFill>
              </a:rPr>
              <a:t>，用于度量样本之间的相似性表示样本。</a:t>
            </a:r>
            <a:endParaRPr lang="zh-CN" altLang="en-US" dirty="0">
              <a:solidFill>
                <a:schemeClr val="bg1"/>
              </a:solidFill>
            </a:endParaRPr>
          </a:p>
          <a:p>
            <a:pPr marL="285750" indent="-285750">
              <a:buFont typeface="Wingdings" panose="05000000000000000000" pitchFamily="2" charset="2"/>
              <a:buChar char="l"/>
            </a:pPr>
            <a:r>
              <a:rPr lang="zh-CN" altLang="en-US" dirty="0" smtClean="0">
                <a:solidFill>
                  <a:schemeClr val="bg1"/>
                </a:solidFill>
              </a:rPr>
              <a:t>在</a:t>
            </a:r>
            <a:r>
              <a:rPr lang="zh-CN" altLang="en-US" dirty="0">
                <a:solidFill>
                  <a:schemeClr val="bg1"/>
                </a:solidFill>
              </a:rPr>
              <a:t>创建随机森林的时候，</a:t>
            </a:r>
            <a:r>
              <a:rPr lang="zh-CN" altLang="en-US" dirty="0" smtClean="0">
                <a:solidFill>
                  <a:schemeClr val="bg1"/>
                </a:solidFill>
              </a:rPr>
              <a:t>对泛化误差使用</a:t>
            </a:r>
            <a:r>
              <a:rPr lang="zh-CN" altLang="en-US" dirty="0">
                <a:solidFill>
                  <a:schemeClr val="bg1"/>
                </a:solidFill>
              </a:rPr>
              <a:t>的是无偏估计。</a:t>
            </a:r>
            <a:endParaRPr lang="zh-CN" altLang="en-US" dirty="0">
              <a:solidFill>
                <a:schemeClr val="bg1"/>
              </a:solidFill>
            </a:endParaRPr>
          </a:p>
          <a:p>
            <a:pPr marL="285750" indent="-285750">
              <a:buFont typeface="Wingdings" panose="05000000000000000000" pitchFamily="2" charset="2"/>
              <a:buChar char="l"/>
            </a:pPr>
            <a:r>
              <a:rPr lang="zh-CN" altLang="en-US" dirty="0" smtClean="0">
                <a:solidFill>
                  <a:schemeClr val="bg1"/>
                </a:solidFill>
              </a:rPr>
              <a:t>训练</a:t>
            </a:r>
            <a:r>
              <a:rPr lang="zh-CN" altLang="en-US" dirty="0">
                <a:solidFill>
                  <a:schemeClr val="bg1"/>
                </a:solidFill>
              </a:rPr>
              <a:t>速度快，可以得到变量重要性排序。</a:t>
            </a:r>
            <a:endParaRPr lang="zh-CN" altLang="en-US" dirty="0">
              <a:solidFill>
                <a:schemeClr val="bg1"/>
              </a:solidFill>
            </a:endParaRPr>
          </a:p>
          <a:p>
            <a:pPr marL="285750" indent="-285750">
              <a:buFont typeface="Wingdings" panose="05000000000000000000" pitchFamily="2" charset="2"/>
              <a:buChar char="l"/>
            </a:pPr>
            <a:r>
              <a:rPr lang="zh-CN" altLang="en-US" dirty="0" smtClean="0">
                <a:solidFill>
                  <a:schemeClr val="bg1"/>
                </a:solidFill>
              </a:rPr>
              <a:t>在</a:t>
            </a:r>
            <a:r>
              <a:rPr lang="zh-CN" altLang="en-US" dirty="0">
                <a:solidFill>
                  <a:schemeClr val="bg1"/>
                </a:solidFill>
              </a:rPr>
              <a:t>训练过程中，能够检测到</a:t>
            </a:r>
            <a:r>
              <a:rPr lang="en-US" altLang="zh-CN" dirty="0">
                <a:solidFill>
                  <a:schemeClr val="bg1"/>
                </a:solidFill>
              </a:rPr>
              <a:t>feature</a:t>
            </a:r>
            <a:r>
              <a:rPr lang="zh-CN" altLang="en-US" dirty="0">
                <a:solidFill>
                  <a:schemeClr val="bg1"/>
                </a:solidFill>
              </a:rPr>
              <a:t>间的互相影响</a:t>
            </a:r>
            <a:r>
              <a:rPr lang="en-US" altLang="zh-CN" dirty="0">
                <a:solidFill>
                  <a:schemeClr val="bg1"/>
                </a:solidFill>
              </a:rPr>
              <a:t>,</a:t>
            </a:r>
            <a:r>
              <a:rPr lang="zh-CN" altLang="en-US" dirty="0">
                <a:solidFill>
                  <a:schemeClr val="bg1"/>
                </a:solidFill>
              </a:rPr>
              <a:t>容易做成并行化方法</a:t>
            </a:r>
            <a:r>
              <a:rPr lang="en-US" altLang="zh-CN" dirty="0">
                <a:solidFill>
                  <a:schemeClr val="bg1"/>
                </a:solidFill>
              </a:rPr>
              <a:t>,</a:t>
            </a:r>
            <a:r>
              <a:rPr lang="zh-CN" altLang="en-US" dirty="0">
                <a:solidFill>
                  <a:schemeClr val="bg1"/>
                </a:solidFill>
              </a:rPr>
              <a:t>实现比较简单</a:t>
            </a:r>
            <a:r>
              <a:rPr lang="zh-CN" altLang="en-US" dirty="0" smtClean="0">
                <a:solidFill>
                  <a:schemeClr val="bg1"/>
                </a:solidFill>
              </a:rPr>
              <a:t>。</a:t>
            </a:r>
            <a:endParaRPr lang="en-US" altLang="zh-CN" dirty="0" smtClean="0">
              <a:solidFill>
                <a:schemeClr val="bg1"/>
              </a:solidFill>
            </a:endParaRPr>
          </a:p>
          <a:p>
            <a:r>
              <a:rPr lang="zh-CN" altLang="en-US" dirty="0">
                <a:solidFill>
                  <a:schemeClr val="bg1"/>
                </a:solidFill>
              </a:rPr>
              <a:t>泛化</a:t>
            </a:r>
            <a:r>
              <a:rPr lang="zh-CN" altLang="en-US" dirty="0" smtClean="0">
                <a:solidFill>
                  <a:schemeClr val="bg1"/>
                </a:solidFill>
              </a:rPr>
              <a:t>误差：模型</a:t>
            </a:r>
            <a:r>
              <a:rPr lang="zh-CN" altLang="en-US" dirty="0">
                <a:solidFill>
                  <a:schemeClr val="bg1"/>
                </a:solidFill>
              </a:rPr>
              <a:t>在真实情况（总体）上所表现出的误差就称为泛化</a:t>
            </a:r>
            <a:r>
              <a:rPr lang="zh-CN" altLang="en-US" dirty="0" smtClean="0">
                <a:solidFill>
                  <a:schemeClr val="bg1"/>
                </a:solidFill>
              </a:rPr>
              <a:t>误差</a:t>
            </a:r>
            <a:endParaRPr lang="en-US" altLang="zh-CN" dirty="0" smtClean="0">
              <a:solidFill>
                <a:schemeClr val="bg1"/>
              </a:solidFill>
            </a:endParaRPr>
          </a:p>
          <a:p>
            <a:r>
              <a:rPr lang="zh-CN" altLang="en-US" dirty="0" smtClean="0">
                <a:solidFill>
                  <a:schemeClr val="bg1"/>
                </a:solidFill>
              </a:rPr>
              <a:t>无偏估计：就是样本均值的期望等于总体均值</a:t>
            </a:r>
            <a:endParaRPr lang="en-US" altLang="zh-CN" dirty="0" smtClean="0">
              <a:solidFill>
                <a:schemeClr val="bg1"/>
              </a:solidFill>
            </a:endParaRPr>
          </a:p>
          <a:p>
            <a:endParaRPr lang="en-US" altLang="zh-CN" dirty="0" smtClean="0">
              <a:solidFill>
                <a:schemeClr val="bg1"/>
              </a:solidFill>
            </a:endParaRPr>
          </a:p>
        </p:txBody>
      </p:sp>
      <p:sp>
        <p:nvSpPr>
          <p:cNvPr id="11" name="Text Box 65"/>
          <p:cNvSpPr txBox="1">
            <a:spLocks noChangeArrowheads="1"/>
          </p:cNvSpPr>
          <p:nvPr/>
        </p:nvSpPr>
        <p:spPr bwMode="auto">
          <a:xfrm>
            <a:off x="411162" y="3811598"/>
            <a:ext cx="4439617"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marL="285750" indent="-285750">
              <a:lnSpc>
                <a:spcPct val="120000"/>
              </a:lnSpc>
              <a:buFont typeface="Wingdings" panose="05000000000000000000" pitchFamily="2" charset="2"/>
              <a:buChar char="l"/>
            </a:pPr>
            <a:r>
              <a:rPr lang="zh-CN" altLang="en-US" dirty="0">
                <a:solidFill>
                  <a:schemeClr val="bg1"/>
                </a:solidFill>
                <a:sym typeface="Arial" panose="020B0604020202020204" pitchFamily="34" charset="0"/>
              </a:rPr>
              <a:t>训练效果最好，最终评估也最好</a:t>
            </a:r>
            <a:endParaRPr lang="en-US" altLang="zh-CN" dirty="0">
              <a:solidFill>
                <a:schemeClr val="bg1"/>
              </a:solidFill>
              <a:sym typeface="Arial" panose="020B0604020202020204" pitchFamily="34" charset="0"/>
            </a:endParaRPr>
          </a:p>
          <a:p>
            <a:pPr marL="285750" indent="-285750">
              <a:lnSpc>
                <a:spcPct val="120000"/>
              </a:lnSpc>
              <a:buFont typeface="Wingdings" panose="05000000000000000000" pitchFamily="2" charset="2"/>
              <a:buChar char="l"/>
            </a:pPr>
            <a:r>
              <a:rPr lang="zh-CN" altLang="en-US" dirty="0">
                <a:solidFill>
                  <a:schemeClr val="bg1"/>
                </a:solidFill>
                <a:sym typeface="Arial" panose="020B0604020202020204" pitchFamily="34" charset="0"/>
              </a:rPr>
              <a:t>数据特征式，大量数据中训练，速度很快</a:t>
            </a:r>
            <a:endParaRPr lang="en-US" altLang="zh-CN" dirty="0">
              <a:solidFill>
                <a:schemeClr val="bg1"/>
              </a:solidFill>
              <a:sym typeface="Arial" panose="020B0604020202020204" pitchFamily="34" charset="0"/>
            </a:endParaRPr>
          </a:p>
          <a:p>
            <a:pPr marL="285750" indent="-285750">
              <a:lnSpc>
                <a:spcPct val="120000"/>
              </a:lnSpc>
              <a:buFont typeface="Wingdings" panose="05000000000000000000" pitchFamily="2" charset="2"/>
              <a:buChar char="l"/>
            </a:pPr>
            <a:r>
              <a:rPr lang="zh-CN" altLang="en-US" dirty="0" smtClean="0">
                <a:solidFill>
                  <a:schemeClr val="bg1"/>
                </a:solidFill>
                <a:sym typeface="Arial" panose="020B0604020202020204" pitchFamily="34" charset="0"/>
              </a:rPr>
              <a:t>虽然数据属于密集型，但防止</a:t>
            </a:r>
            <a:r>
              <a:rPr lang="zh-CN" altLang="en-US" dirty="0">
                <a:solidFill>
                  <a:schemeClr val="bg1"/>
                </a:solidFill>
                <a:sym typeface="Arial" panose="020B0604020202020204" pitchFamily="34" charset="0"/>
              </a:rPr>
              <a:t>了过拟合现象的产生</a:t>
            </a:r>
            <a:endParaRPr lang="en-US" altLang="zh-CN" dirty="0">
              <a:solidFill>
                <a:schemeClr val="bg1"/>
              </a:solidFill>
              <a:sym typeface="Arial" panose="020B0604020202020204" pitchFamily="34" charset="0"/>
            </a:endParaRPr>
          </a:p>
        </p:txBody>
      </p:sp>
      <p:sp>
        <p:nvSpPr>
          <p:cNvPr id="12" name="Freeform 103"/>
          <p:cNvSpPr>
            <a:spLocks noEditPoints="1" noChangeArrowheads="1"/>
          </p:cNvSpPr>
          <p:nvPr/>
        </p:nvSpPr>
        <p:spPr bwMode="auto">
          <a:xfrm>
            <a:off x="7315666" y="2888566"/>
            <a:ext cx="595998" cy="350226"/>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33"/>
          <p:cNvSpPr>
            <a:spLocks noEditPoints="1" noChangeArrowheads="1"/>
          </p:cNvSpPr>
          <p:nvPr/>
        </p:nvSpPr>
        <p:spPr bwMode="auto">
          <a:xfrm>
            <a:off x="7434763" y="3626652"/>
            <a:ext cx="357804" cy="270811"/>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2"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22" presetClass="entr" presetSubtype="2"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算法调参</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6" name="Freeform 3"/>
          <p:cNvSpPr/>
          <p:nvPr/>
        </p:nvSpPr>
        <p:spPr bwMode="gray">
          <a:xfrm rot="19490962">
            <a:off x="2981325" y="2695575"/>
            <a:ext cx="1365250" cy="1649413"/>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chemeClr val="bg1">
              <a:alpha val="20000"/>
            </a:schemeClr>
          </a:solidFill>
          <a:ln>
            <a:noFill/>
          </a:ln>
          <a:effectLst/>
        </p:spPr>
        <p:txBody>
          <a:bodyPr lIns="45712" tIns="44442" rIns="45712" bIns="44442" anchor="ctr" anchorCtr="1"/>
          <a:lstStyle/>
          <a:p>
            <a:pPr eaLnBrk="1" fontAlgn="auto" hangingPunct="1">
              <a:spcBef>
                <a:spcPts val="0"/>
              </a:spcBef>
              <a:spcAft>
                <a:spcPts val="0"/>
              </a:spcAft>
              <a:defRPr/>
            </a:pPr>
            <a:endParaRPr lang="zh-CN" altLang="en-US" sz="1350">
              <a:solidFill>
                <a:schemeClr val="bg1">
                  <a:lumMod val="95000"/>
                </a:schemeClr>
              </a:solidFill>
              <a:latin typeface="+mn-lt"/>
              <a:ea typeface="+mn-ea"/>
            </a:endParaRPr>
          </a:p>
        </p:txBody>
      </p:sp>
      <p:sp>
        <p:nvSpPr>
          <p:cNvPr id="67" name="Freeform 4"/>
          <p:cNvSpPr/>
          <p:nvPr/>
        </p:nvSpPr>
        <p:spPr bwMode="gray">
          <a:xfrm rot="19490962" flipH="1" flipV="1">
            <a:off x="4479925" y="1046163"/>
            <a:ext cx="1363663" cy="1647825"/>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chemeClr val="bg1">
              <a:alpha val="20000"/>
            </a:schemeClr>
          </a:solidFill>
          <a:ln>
            <a:noFill/>
          </a:ln>
          <a:effectLst/>
        </p:spPr>
        <p:txBody>
          <a:bodyPr lIns="45712" tIns="44442" rIns="45712" bIns="44442" anchor="ctr" anchorCtr="1"/>
          <a:lstStyle/>
          <a:p>
            <a:pPr eaLnBrk="1" fontAlgn="auto" hangingPunct="1">
              <a:spcBef>
                <a:spcPts val="0"/>
              </a:spcBef>
              <a:spcAft>
                <a:spcPts val="0"/>
              </a:spcAft>
              <a:defRPr/>
            </a:pPr>
            <a:endParaRPr lang="zh-CN" altLang="en-US" sz="1350">
              <a:solidFill>
                <a:schemeClr val="bg1">
                  <a:lumMod val="95000"/>
                </a:schemeClr>
              </a:solidFill>
              <a:latin typeface="+mn-lt"/>
              <a:ea typeface="+mn-ea"/>
            </a:endParaRPr>
          </a:p>
        </p:txBody>
      </p:sp>
      <p:sp>
        <p:nvSpPr>
          <p:cNvPr id="68" name="Oval 5"/>
          <p:cNvSpPr>
            <a:spLocks noChangeArrowheads="1"/>
          </p:cNvSpPr>
          <p:nvPr/>
        </p:nvSpPr>
        <p:spPr bwMode="gray">
          <a:xfrm>
            <a:off x="3133725" y="1862138"/>
            <a:ext cx="1184275" cy="1182687"/>
          </a:xfrm>
          <a:prstGeom prst="ellipse">
            <a:avLst/>
          </a:prstGeom>
          <a:solidFill>
            <a:schemeClr val="bg1">
              <a:alpha val="20000"/>
            </a:schemeClr>
          </a:solidFill>
          <a:ln>
            <a:noFill/>
          </a:ln>
          <a:effectLst/>
        </p:spPr>
        <p:txBody>
          <a:bodyPr lIns="45712" tIns="44442" rIns="45712" bIns="44442" anchor="ctr" anchorCtr="1"/>
          <a:lstStyle/>
          <a:p>
            <a:pPr eaLnBrk="1" fontAlgn="auto" hangingPunct="1">
              <a:spcBef>
                <a:spcPts val="0"/>
              </a:spcBef>
              <a:spcAft>
                <a:spcPts val="0"/>
              </a:spcAft>
              <a:defRPr/>
            </a:pPr>
            <a:r>
              <a:rPr lang="zh-CN" altLang="en-US" sz="1350" dirty="0" smtClean="0">
                <a:solidFill>
                  <a:schemeClr val="bg1">
                    <a:lumMod val="95000"/>
                  </a:schemeClr>
                </a:solidFill>
                <a:latin typeface="TeXGyreAdventor" panose="00000500000000000000" pitchFamily="50" charset="0"/>
                <a:ea typeface="+mn-ea"/>
              </a:rPr>
              <a:t>算法调参</a:t>
            </a:r>
            <a:endParaRPr lang="zh-CN" altLang="en-US" sz="1350" baseline="-3000" dirty="0">
              <a:solidFill>
                <a:schemeClr val="bg1">
                  <a:lumMod val="95000"/>
                </a:schemeClr>
              </a:solidFill>
              <a:latin typeface="TeXGyreAdventor" panose="00000500000000000000" pitchFamily="50" charset="0"/>
              <a:ea typeface="+mn-ea"/>
            </a:endParaRPr>
          </a:p>
        </p:txBody>
      </p:sp>
      <p:sp>
        <p:nvSpPr>
          <p:cNvPr id="69" name="Oval 6"/>
          <p:cNvSpPr>
            <a:spLocks noChangeArrowheads="1"/>
          </p:cNvSpPr>
          <p:nvPr/>
        </p:nvSpPr>
        <p:spPr bwMode="gray">
          <a:xfrm>
            <a:off x="4546600" y="2687638"/>
            <a:ext cx="1184275" cy="1182687"/>
          </a:xfrm>
          <a:prstGeom prst="ellipse">
            <a:avLst/>
          </a:prstGeom>
          <a:solidFill>
            <a:schemeClr val="bg1">
              <a:alpha val="20000"/>
            </a:schemeClr>
          </a:solidFill>
          <a:ln>
            <a:noFill/>
          </a:ln>
          <a:effectLst/>
        </p:spPr>
        <p:txBody>
          <a:bodyPr lIns="45712" tIns="44442" rIns="45712" bIns="44442" anchor="ctr" anchorCtr="1"/>
          <a:lstStyle/>
          <a:p>
            <a:pPr eaLnBrk="1" fontAlgn="auto" hangingPunct="1">
              <a:spcBef>
                <a:spcPts val="0"/>
              </a:spcBef>
              <a:spcAft>
                <a:spcPts val="0"/>
              </a:spcAft>
              <a:defRPr/>
            </a:pPr>
            <a:r>
              <a:rPr lang="zh-CN" altLang="en-US" sz="2000" baseline="-3000" dirty="0" smtClean="0">
                <a:solidFill>
                  <a:schemeClr val="bg1">
                    <a:lumMod val="95000"/>
                  </a:schemeClr>
                </a:solidFill>
                <a:latin typeface="TeXGyreAdventor" panose="00000500000000000000" pitchFamily="50" charset="0"/>
                <a:ea typeface="+mn-ea"/>
              </a:rPr>
              <a:t>尝试不同特征</a:t>
            </a:r>
            <a:endParaRPr lang="zh-CN" altLang="en-US" sz="2000" baseline="-3000" dirty="0">
              <a:solidFill>
                <a:schemeClr val="bg1">
                  <a:lumMod val="95000"/>
                </a:schemeClr>
              </a:solidFill>
              <a:latin typeface="TeXGyreAdventor" panose="00000500000000000000" pitchFamily="50" charset="0"/>
              <a:ea typeface="+mn-ea"/>
            </a:endParaRPr>
          </a:p>
        </p:txBody>
      </p:sp>
      <p:sp>
        <p:nvSpPr>
          <p:cNvPr id="70" name="TextBox 7"/>
          <p:cNvSpPr txBox="1"/>
          <p:nvPr/>
        </p:nvSpPr>
        <p:spPr>
          <a:xfrm>
            <a:off x="468313" y="1962150"/>
            <a:ext cx="2351087" cy="646315"/>
          </a:xfrm>
          <a:prstGeom prst="rect">
            <a:avLst/>
          </a:prstGeom>
          <a:noFill/>
        </p:spPr>
        <p:txBody>
          <a:bodyPr lIns="91425" tIns="45712" rIns="91425" bIns="45712">
            <a:spAutoFit/>
          </a:bodyPr>
          <a:lstStyle/>
          <a:p>
            <a:pPr eaLnBrk="1" fontAlgn="auto" hangingPunct="1">
              <a:lnSpc>
                <a:spcPct val="150000"/>
              </a:lnSpc>
              <a:spcBef>
                <a:spcPts val="0"/>
              </a:spcBef>
              <a:spcAft>
                <a:spcPts val="0"/>
              </a:spcAft>
              <a:defRPr/>
            </a:pP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针对当前特征，尝试不同的参数，通过评估，得到最优模型。</a:t>
            </a:r>
            <a:endParaRPr lang="zh-CN" altLang="en-US" sz="12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 name="组合 70"/>
          <p:cNvGrpSpPr/>
          <p:nvPr/>
        </p:nvGrpSpPr>
        <p:grpSpPr bwMode="auto">
          <a:xfrm>
            <a:off x="469900" y="1400175"/>
            <a:ext cx="3300413" cy="461963"/>
            <a:chOff x="469900" y="1057571"/>
            <a:chExt cx="3299884" cy="461665"/>
          </a:xfrm>
        </p:grpSpPr>
        <p:sp>
          <p:nvSpPr>
            <p:cNvPr id="72" name="TextBox 6"/>
            <p:cNvSpPr txBox="1"/>
            <p:nvPr/>
          </p:nvSpPr>
          <p:spPr>
            <a:xfrm>
              <a:off x="554025" y="1057571"/>
              <a:ext cx="870611" cy="297325"/>
            </a:xfrm>
            <a:prstGeom prst="rect">
              <a:avLst/>
            </a:prstGeom>
            <a:noFill/>
          </p:spPr>
          <p:txBody>
            <a:bodyPr wrap="none">
              <a:spAutoFit/>
            </a:bodyPr>
            <a:lstStyle/>
            <a:p>
              <a:pPr eaLnBrk="1" fontAlgn="auto" hangingPunct="1">
                <a:spcBef>
                  <a:spcPts val="0"/>
                </a:spcBef>
                <a:spcAft>
                  <a:spcPts val="0"/>
                </a:spcAft>
                <a:defRPr/>
              </a:pPr>
              <a:r>
                <a:rPr lang="zh-CN" altLang="en-US" sz="2000" baseline="-3000" dirty="0" smtClean="0">
                  <a:solidFill>
                    <a:schemeClr val="bg1">
                      <a:lumMod val="95000"/>
                    </a:schemeClr>
                  </a:solidFill>
                  <a:latin typeface="微软雅黑" panose="020B0503020204020204" pitchFamily="34" charset="-122"/>
                  <a:ea typeface="微软雅黑" panose="020B0503020204020204" pitchFamily="34" charset="-122"/>
                </a:rPr>
                <a:t>算法调参</a:t>
              </a:r>
              <a:endParaRPr lang="zh-CN" altLang="en-US" sz="2000" baseline="-300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73" name="直接连接符 72"/>
            <p:cNvCxnSpPr/>
            <p:nvPr/>
          </p:nvCxnSpPr>
          <p:spPr>
            <a:xfrm>
              <a:off x="469900" y="1519236"/>
              <a:ext cx="3299884" cy="0"/>
            </a:xfrm>
            <a:prstGeom prst="lin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74" name="TextBox 10"/>
          <p:cNvSpPr txBox="1"/>
          <p:nvPr/>
        </p:nvSpPr>
        <p:spPr>
          <a:xfrm>
            <a:off x="5988050" y="3218647"/>
            <a:ext cx="2454275" cy="369316"/>
          </a:xfrm>
          <a:prstGeom prst="rect">
            <a:avLst/>
          </a:prstGeom>
          <a:noFill/>
        </p:spPr>
        <p:txBody>
          <a:bodyPr lIns="91425" tIns="45712" rIns="91425" bIns="45712">
            <a:spAutoFit/>
          </a:bodyPr>
          <a:lstStyle/>
          <a:p>
            <a:pPr eaLnBrk="1" fontAlgn="auto" hangingPunct="1">
              <a:lnSpc>
                <a:spcPct val="150000"/>
              </a:lnSpc>
              <a:spcBef>
                <a:spcPts val="0"/>
              </a:spcBef>
              <a:spcAft>
                <a:spcPts val="0"/>
              </a:spcAft>
              <a:defRPr/>
            </a:pP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提取新特征，用以进行算法调参</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75" name="组合 74"/>
          <p:cNvGrpSpPr/>
          <p:nvPr/>
        </p:nvGrpSpPr>
        <p:grpSpPr bwMode="auto">
          <a:xfrm>
            <a:off x="5257800" y="3870320"/>
            <a:ext cx="3441700" cy="332441"/>
            <a:chOff x="5257195" y="3528519"/>
            <a:chExt cx="3442305" cy="332246"/>
          </a:xfrm>
        </p:grpSpPr>
        <p:sp>
          <p:nvSpPr>
            <p:cNvPr id="76" name="TextBox 9"/>
            <p:cNvSpPr txBox="1"/>
            <p:nvPr/>
          </p:nvSpPr>
          <p:spPr>
            <a:xfrm>
              <a:off x="5976459" y="3563423"/>
              <a:ext cx="1214007" cy="297342"/>
            </a:xfrm>
            <a:prstGeom prst="rect">
              <a:avLst/>
            </a:prstGeom>
            <a:noFill/>
          </p:spPr>
          <p:txBody>
            <a:bodyPr wrap="none">
              <a:spAutoFit/>
            </a:bodyPr>
            <a:lstStyle/>
            <a:p>
              <a:pPr eaLnBrk="1" fontAlgn="auto" hangingPunct="1">
                <a:spcBef>
                  <a:spcPts val="0"/>
                </a:spcBef>
                <a:spcAft>
                  <a:spcPts val="0"/>
                </a:spcAft>
                <a:defRPr/>
              </a:pPr>
              <a:r>
                <a:rPr lang="zh-CN" altLang="en-US" sz="2000" baseline="-3000" dirty="0" smtClean="0">
                  <a:solidFill>
                    <a:schemeClr val="bg1">
                      <a:lumMod val="95000"/>
                    </a:schemeClr>
                  </a:solidFill>
                  <a:latin typeface="微软雅黑" panose="020B0503020204020204" pitchFamily="34" charset="-122"/>
                  <a:ea typeface="微软雅黑" panose="020B0503020204020204" pitchFamily="34" charset="-122"/>
                </a:rPr>
                <a:t>尝试不同特征</a:t>
              </a:r>
              <a:endParaRPr lang="zh-CN" altLang="en-US" sz="2000" baseline="-300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77" name="直接连接符 76"/>
            <p:cNvCxnSpPr/>
            <p:nvPr/>
          </p:nvCxnSpPr>
          <p:spPr>
            <a:xfrm>
              <a:off x="5257195" y="3528519"/>
              <a:ext cx="3442305" cy="0"/>
            </a:xfrm>
            <a:prstGeom prst="lin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randombar(horizontal)">
                                      <p:cBhvr>
                                        <p:cTn id="7" dur="500"/>
                                        <p:tgtEl>
                                          <p:spTgt spid="6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randombar(horizontal)">
                                      <p:cBhvr>
                                        <p:cTn id="15" dur="500"/>
                                        <p:tgtEl>
                                          <p:spTgt spid="69"/>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right)">
                                      <p:cBhvr>
                                        <p:cTn id="19" dur="500"/>
                                        <p:tgtEl>
                                          <p:spTgt spid="6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right)">
                                      <p:cBhvr>
                                        <p:cTn id="23" dur="500"/>
                                        <p:tgtEl>
                                          <p:spTgt spid="71"/>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strips(downRight)">
                                      <p:cBhvr>
                                        <p:cTn id="26" dur="750"/>
                                        <p:tgtEl>
                                          <p:spTgt spid="70"/>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left)">
                                      <p:cBhvr>
                                        <p:cTn id="30" dur="500"/>
                                        <p:tgtEl>
                                          <p:spTgt spid="75"/>
                                        </p:tgtEl>
                                      </p:cBhvr>
                                    </p:animEffect>
                                  </p:childTnLst>
                                </p:cTn>
                              </p:par>
                            </p:childTnLst>
                          </p:cTn>
                        </p:par>
                        <p:par>
                          <p:cTn id="31" fill="hold">
                            <p:stCondLst>
                              <p:cond delay="3000"/>
                            </p:stCondLst>
                            <p:childTnLst>
                              <p:par>
                                <p:cTn id="32" presetID="18" presetClass="entr" presetSubtype="6"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strips(downRight)">
                                      <p:cBhvr>
                                        <p:cTn id="34"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p:bldP spid="7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算法调参</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919163" y="1000125"/>
            <a:ext cx="7591412" cy="3903661"/>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融合模型</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11163" y="967998"/>
            <a:ext cx="8418205" cy="3959447"/>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预测处理提交</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423" name="矩形 54"/>
          <p:cNvSpPr>
            <a:spLocks noChangeArrowheads="1"/>
          </p:cNvSpPr>
          <p:nvPr/>
        </p:nvSpPr>
        <p:spPr bwMode="auto">
          <a:xfrm>
            <a:off x="993007" y="1736185"/>
            <a:ext cx="7494587"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对预测出来的结果进行文本处理，提取</a:t>
            </a:r>
            <a:r>
              <a:rPr lang="en-US" altLang="zh-CN" sz="1400" dirty="0" err="1" smtClean="0">
                <a:solidFill>
                  <a:schemeClr val="bg1"/>
                </a:solidFill>
                <a:latin typeface="微软雅黑" panose="020B0503020204020204" pitchFamily="34" charset="-122"/>
                <a:ea typeface="微软雅黑" panose="020B0503020204020204" pitchFamily="34" charset="-122"/>
              </a:rPr>
              <a:t>LinkID</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Date</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err="1" smtClean="0">
                <a:solidFill>
                  <a:schemeClr val="bg1"/>
                </a:solidFill>
                <a:latin typeface="微软雅黑" panose="020B0503020204020204" pitchFamily="34" charset="-122"/>
                <a:ea typeface="微软雅黑" panose="020B0503020204020204" pitchFamily="34" charset="-122"/>
              </a:rPr>
              <a:t>Time_interval</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err="1" smtClean="0">
                <a:solidFill>
                  <a:schemeClr val="bg1"/>
                </a:solidFill>
                <a:latin typeface="微软雅黑" panose="020B0503020204020204" pitchFamily="34" charset="-122"/>
                <a:ea typeface="微软雅黑" panose="020B0503020204020204" pitchFamily="34" charset="-122"/>
              </a:rPr>
              <a:t>Travel_time</a:t>
            </a:r>
            <a:r>
              <a:rPr lang="zh-CN" altLang="en-US" sz="1400" dirty="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以</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分割并去除表头合并提交。</a:t>
            </a: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8194" name="Picture 2" descr="11111111111222222222222222222222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431" y="2846653"/>
            <a:ext cx="6376733" cy="11594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536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2373313" y="1941513"/>
            <a:ext cx="1128712"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3402011" y="1931720"/>
            <a:ext cx="4769836" cy="1138653"/>
            <a:chOff x="4447674" y="1919081"/>
            <a:chExt cx="4773769" cy="1139102"/>
          </a:xfrm>
        </p:grpSpPr>
        <p:sp>
          <p:nvSpPr>
            <p:cNvPr id="15365" name="文本框 37"/>
            <p:cNvSpPr txBox="1">
              <a:spLocks noChangeArrowheads="1"/>
            </p:cNvSpPr>
            <p:nvPr/>
          </p:nvSpPr>
          <p:spPr bwMode="auto">
            <a:xfrm>
              <a:off x="4447675" y="2226858"/>
              <a:ext cx="4773768" cy="8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dirty="0" smtClean="0">
                  <a:solidFill>
                    <a:schemeClr val="bg1"/>
                  </a:solidFill>
                  <a:ea typeface="微软雅黑" panose="020B0503020204020204" pitchFamily="34" charset="-122"/>
                </a:rPr>
                <a:t>前端展示</a:t>
              </a:r>
              <a:endParaRPr lang="zh-CN" altLang="en-US" sz="4800" dirty="0">
                <a:solidFill>
                  <a:schemeClr val="bg1"/>
                </a:solidFill>
                <a:ea typeface="微软雅黑" panose="020B0503020204020204" pitchFamily="34" charset="-122"/>
              </a:endParaRPr>
            </a:p>
          </p:txBody>
        </p:sp>
        <p:sp>
          <p:nvSpPr>
            <p:cNvPr id="15366" name="文本框 38"/>
            <p:cNvSpPr txBox="1">
              <a:spLocks noChangeArrowheads="1"/>
            </p:cNvSpPr>
            <p:nvPr/>
          </p:nvSpPr>
          <p:spPr bwMode="auto">
            <a:xfrm>
              <a:off x="4447674" y="1919081"/>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PART SIX</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3"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238125" y="296863"/>
            <a:ext cx="42218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93725" y="376238"/>
            <a:ext cx="1008063" cy="368300"/>
          </a:xfrm>
          <a:prstGeom prst="rect">
            <a:avLst/>
          </a:prstGeom>
          <a:noFill/>
        </p:spPr>
        <p:txBody>
          <a:bodyPr>
            <a:spAutoFit/>
          </a:bodyPr>
          <a:lstStyle/>
          <a:p>
            <a:pPr eaLnBrk="1" fontAlgn="auto" hangingPunct="1">
              <a:spcBef>
                <a:spcPts val="0"/>
              </a:spcBef>
              <a:spcAft>
                <a:spcPts val="0"/>
              </a:spcAft>
              <a:defRPr/>
            </a:pPr>
            <a:r>
              <a:rPr lang="en-US" altLang="zh-CN" sz="1800" dirty="0">
                <a:solidFill>
                  <a:schemeClr val="bg1">
                    <a:lumMod val="95000"/>
                  </a:schemeClr>
                </a:solidFill>
                <a:latin typeface="+mn-lt"/>
                <a:ea typeface="微软雅黑" panose="020B0503020204020204" pitchFamily="34" charset="-122"/>
              </a:rPr>
              <a:t>Login</a:t>
            </a:r>
            <a:endParaRPr lang="en-US" altLang="zh-CN" sz="1800" dirty="0">
              <a:solidFill>
                <a:schemeClr val="bg1">
                  <a:lumMod val="95000"/>
                </a:schemeClr>
              </a:solidFill>
              <a:latin typeface="+mn-lt"/>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05" y="951260"/>
            <a:ext cx="8048797" cy="4027971"/>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3"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238125" y="296863"/>
            <a:ext cx="42218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RU9~23[U3B_6T6`_M63WHJ"/>
          <p:cNvPicPr>
            <a:picLocks noChangeAspect="1"/>
          </p:cNvPicPr>
          <p:nvPr/>
        </p:nvPicPr>
        <p:blipFill>
          <a:blip r:embed="rId2"/>
          <a:stretch>
            <a:fillRect/>
          </a:stretch>
        </p:blipFill>
        <p:spPr>
          <a:xfrm>
            <a:off x="645795" y="906145"/>
            <a:ext cx="8119063" cy="4139565"/>
          </a:xfrm>
          <a:prstGeom prst="rect">
            <a:avLst/>
          </a:prstGeom>
        </p:spPr>
      </p:pic>
      <p:sp>
        <p:nvSpPr>
          <p:cNvPr id="3" name="文本框 2"/>
          <p:cNvSpPr txBox="1"/>
          <p:nvPr/>
        </p:nvSpPr>
        <p:spPr>
          <a:xfrm>
            <a:off x="593725" y="376555"/>
            <a:ext cx="2665730" cy="368300"/>
          </a:xfrm>
          <a:prstGeom prst="rect">
            <a:avLst/>
          </a:prstGeom>
          <a:noFill/>
        </p:spPr>
        <p:txBody>
          <a:bodyPr wrap="square">
            <a:spAutoFit/>
          </a:bodyPr>
          <a:lstStyle/>
          <a:p>
            <a:pPr eaLnBrk="1" fontAlgn="auto" hangingPunct="1">
              <a:spcBef>
                <a:spcPts val="0"/>
              </a:spcBef>
              <a:spcAft>
                <a:spcPts val="0"/>
              </a:spcAft>
              <a:defRPr/>
            </a:pPr>
            <a:r>
              <a:rPr lang="en-US" altLang="zh-CN" sz="1800" dirty="0">
                <a:solidFill>
                  <a:schemeClr val="bg1">
                    <a:lumMod val="95000"/>
                  </a:schemeClr>
                </a:solidFill>
                <a:latin typeface="+mn-lt"/>
                <a:ea typeface="微软雅黑" panose="020B0503020204020204" pitchFamily="34" charset="-122"/>
              </a:rPr>
              <a:t>Length-Travel_Time</a:t>
            </a:r>
            <a:endParaRPr lang="en-US" altLang="zh-CN" sz="1800" dirty="0">
              <a:solidFill>
                <a:schemeClr val="bg1">
                  <a:lumMod val="95000"/>
                </a:schemeClr>
              </a:solidFill>
              <a:latin typeface="+mn-lt"/>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536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2373313" y="1941513"/>
            <a:ext cx="1128712"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3180631" y="1931720"/>
            <a:ext cx="4769835" cy="1138579"/>
            <a:chOff x="4226111" y="1919081"/>
            <a:chExt cx="4773768" cy="1139028"/>
          </a:xfrm>
        </p:grpSpPr>
        <p:sp>
          <p:nvSpPr>
            <p:cNvPr id="15365" name="文本框 37"/>
            <p:cNvSpPr txBox="1">
              <a:spLocks noChangeArrowheads="1"/>
            </p:cNvSpPr>
            <p:nvPr/>
          </p:nvSpPr>
          <p:spPr bwMode="auto">
            <a:xfrm>
              <a:off x="4226111" y="2226784"/>
              <a:ext cx="4773768" cy="8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dirty="0" smtClean="0">
                  <a:solidFill>
                    <a:schemeClr val="bg1"/>
                  </a:solidFill>
                  <a:ea typeface="微软雅黑" panose="020B0503020204020204" pitchFamily="34" charset="-122"/>
                </a:rPr>
                <a:t>个人阐述</a:t>
              </a:r>
              <a:endParaRPr lang="zh-CN" altLang="en-US" sz="4800" dirty="0">
                <a:solidFill>
                  <a:schemeClr val="bg1"/>
                </a:solidFill>
                <a:ea typeface="微软雅黑" panose="020B0503020204020204" pitchFamily="34" charset="-122"/>
              </a:endParaRPr>
            </a:p>
          </p:txBody>
        </p:sp>
        <p:sp>
          <p:nvSpPr>
            <p:cNvPr id="15366" name="文本框 38"/>
            <p:cNvSpPr txBox="1">
              <a:spLocks noChangeArrowheads="1"/>
            </p:cNvSpPr>
            <p:nvPr/>
          </p:nvSpPr>
          <p:spPr bwMode="auto">
            <a:xfrm>
              <a:off x="4447674" y="1919081"/>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PART SEVEN</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bwMode="auto">
          <a:xfrm>
            <a:off x="2498493" y="2401191"/>
            <a:ext cx="892640" cy="862284"/>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15365" name="文本框 37"/>
          <p:cNvSpPr txBox="1">
            <a:spLocks noChangeArrowheads="1"/>
          </p:cNvSpPr>
          <p:nvPr/>
        </p:nvSpPr>
        <p:spPr bwMode="auto">
          <a:xfrm>
            <a:off x="2944813" y="2478390"/>
            <a:ext cx="35353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dirty="0" smtClean="0">
                <a:solidFill>
                  <a:schemeClr val="bg1"/>
                </a:solidFill>
                <a:ea typeface="微软雅黑" panose="020B0503020204020204" pitchFamily="34" charset="-122"/>
              </a:rPr>
              <a:t>燕江弟</a:t>
            </a:r>
            <a:endParaRPr lang="zh-CN" altLang="en-US" sz="4000" dirty="0">
              <a:solidFill>
                <a:schemeClr val="bg1"/>
              </a:solidFill>
              <a:ea typeface="微软雅黑" panose="020B0503020204020204" pitchFamily="34" charset="-122"/>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250" fill="hold"/>
                                        <p:tgtEl>
                                          <p:spTgt spid="34"/>
                                        </p:tgtEl>
                                        <p:attrNameLst>
                                          <p:attrName>ppt_w</p:attrName>
                                        </p:attrNameLst>
                                      </p:cBhvr>
                                      <p:tavLst>
                                        <p:tav tm="0">
                                          <p:val>
                                            <p:fltVal val="0"/>
                                          </p:val>
                                        </p:tav>
                                        <p:tav tm="100000">
                                          <p:val>
                                            <p:strVal val="#ppt_w"/>
                                          </p:val>
                                        </p:tav>
                                      </p:tavLst>
                                    </p:anim>
                                    <p:anim calcmode="lin" valueType="num">
                                      <p:cBhvr>
                                        <p:cTn id="8" dur="250" fill="hold"/>
                                        <p:tgtEl>
                                          <p:spTgt spid="34"/>
                                        </p:tgtEl>
                                        <p:attrNameLst>
                                          <p:attrName>ppt_h</p:attrName>
                                        </p:attrNameLst>
                                      </p:cBhvr>
                                      <p:tavLst>
                                        <p:tav tm="0">
                                          <p:val>
                                            <p:fltVal val="0"/>
                                          </p:val>
                                        </p:tav>
                                        <p:tav tm="100000">
                                          <p:val>
                                            <p:strVal val="#ppt_h"/>
                                          </p:val>
                                        </p:tav>
                                      </p:tavLst>
                                    </p:anim>
                                    <p:animEffect transition="in" filter="fade">
                                      <p:cBhvr>
                                        <p:cTn id="9" dur="250"/>
                                        <p:tgtEl>
                                          <p:spTgt spid="34"/>
                                        </p:tgtEl>
                                      </p:cBhvr>
                                    </p:animEffect>
                                  </p:childTnLst>
                                </p:cTn>
                              </p:par>
                              <p:par>
                                <p:cTn id="10" presetID="6" presetClass="emph" presetSubtype="0" decel="100000" fill="hold" nodeType="withEffect">
                                  <p:stCondLst>
                                    <p:cond delay="0"/>
                                  </p:stCondLst>
                                  <p:childTnLst>
                                    <p:animScale>
                                      <p:cBhvr>
                                        <p:cTn id="11" dur="250" fill="hold"/>
                                        <p:tgtEl>
                                          <p:spTgt spid="34"/>
                                        </p:tgtEl>
                                      </p:cBhvr>
                                      <p:by x="110000" y="110000"/>
                                    </p:animScale>
                                  </p:childTnLst>
                                </p:cTn>
                              </p:par>
                              <p:par>
                                <p:cTn id="12" presetID="6" presetClass="emph" presetSubtype="0" decel="100000" fill="hold" nodeType="withEffect">
                                  <p:stCondLst>
                                    <p:cond delay="0"/>
                                  </p:stCondLst>
                                  <p:childTnLst>
                                    <p:animScale>
                                      <p:cBhvr>
                                        <p:cTn id="13" dur="250" fill="hold"/>
                                        <p:tgtEl>
                                          <p:spTgt spid="3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赛</a:t>
            </a: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题背景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bwMode="auto">
          <a:xfrm>
            <a:off x="944880" y="2519362"/>
            <a:ext cx="1958975" cy="1871663"/>
            <a:chOff x="3065829" y="2668267"/>
            <a:chExt cx="1872107" cy="1761728"/>
          </a:xfrm>
        </p:grpSpPr>
        <p:sp>
          <p:nvSpPr>
            <p:cNvPr id="28" name="椭圆 27"/>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椭圆 29"/>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椭圆 30"/>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椭圆 31"/>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5" name="椭圆 44"/>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6" name="椭圆 45"/>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17432" name="组合 46"/>
            <p:cNvGrpSpPr/>
            <p:nvPr/>
          </p:nvGrpSpPr>
          <p:grpSpPr bwMode="auto">
            <a:xfrm>
              <a:off x="3269294" y="2943617"/>
              <a:ext cx="1465544" cy="1202498"/>
              <a:chOff x="3269294" y="2943617"/>
              <a:chExt cx="1465544" cy="1202498"/>
            </a:xfrm>
          </p:grpSpPr>
          <p:sp>
            <p:nvSpPr>
              <p:cNvPr id="48" name="任意多边形 47"/>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9" name="任意多边形 48"/>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0" name="任意多边形 49"/>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1" name="任意多边形 50"/>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2" name="任意多边形 51"/>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3" name="任意多边形 52"/>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sp>
        <p:nvSpPr>
          <p:cNvPr id="17423" name="矩形 54"/>
          <p:cNvSpPr>
            <a:spLocks noChangeArrowheads="1"/>
          </p:cNvSpPr>
          <p:nvPr/>
        </p:nvSpPr>
        <p:spPr bwMode="auto">
          <a:xfrm>
            <a:off x="944880" y="995040"/>
            <a:ext cx="7494587" cy="145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以</a:t>
            </a:r>
            <a:r>
              <a:rPr lang="zh-CN" altLang="en-US" sz="1400" dirty="0">
                <a:solidFill>
                  <a:schemeClr val="bg1"/>
                </a:solidFill>
                <a:latin typeface="微软雅黑" panose="020B0503020204020204" pitchFamily="34" charset="-122"/>
                <a:ea typeface="微软雅黑" panose="020B0503020204020204" pitchFamily="34" charset="-122"/>
              </a:rPr>
              <a:t>“移动互联时代的智慧交通预测”为主题</a:t>
            </a:r>
            <a:r>
              <a:rPr lang="zh-CN" altLang="en-US" sz="1400" dirty="0" smtClean="0">
                <a:solidFill>
                  <a:schemeClr val="bg1"/>
                </a:solidFill>
                <a:latin typeface="微软雅黑" panose="020B0503020204020204" pitchFamily="34" charset="-122"/>
                <a:ea typeface="微软雅黑" panose="020B0503020204020204" pitchFamily="34" charset="-122"/>
              </a:rPr>
              <a:t>，基于</a:t>
            </a:r>
            <a:r>
              <a:rPr lang="zh-CN" altLang="en-US" sz="1400" dirty="0">
                <a:solidFill>
                  <a:schemeClr val="bg1"/>
                </a:solidFill>
                <a:latin typeface="微软雅黑" panose="020B0503020204020204" pitchFamily="34" charset="-122"/>
                <a:ea typeface="微软雅黑" panose="020B0503020204020204" pitchFamily="34" charset="-122"/>
              </a:rPr>
              <a:t>互联网交通信息建立算法模型，精准预测各关键路段在某个时段的车辆平均通行时间</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利用</a:t>
            </a:r>
            <a:r>
              <a:rPr lang="zh-CN" altLang="en-US" sz="1400" dirty="0" smtClean="0">
                <a:solidFill>
                  <a:schemeClr val="bg1"/>
                </a:solidFill>
                <a:latin typeface="微软雅黑" panose="020B0503020204020204" pitchFamily="34" charset="-122"/>
                <a:ea typeface="微软雅黑" panose="020B0503020204020204" pitchFamily="34" charset="-122"/>
              </a:rPr>
              <a:t>旅行</a:t>
            </a:r>
            <a:r>
              <a:rPr lang="zh-CN" altLang="en-US" sz="1400" dirty="0">
                <a:solidFill>
                  <a:schemeClr val="bg1"/>
                </a:solidFill>
                <a:latin typeface="微软雅黑" panose="020B0503020204020204" pitchFamily="34" charset="-122"/>
                <a:ea typeface="微软雅黑" panose="020B0503020204020204" pitchFamily="34" charset="-122"/>
              </a:rPr>
              <a:t>时间预测算法，运用大数据手段缓解拥堵毒瘤对城市管理的影响，更好的帮助贵阳交通管理者提前制定管控方案，预防和削减拥堵，实现智慧</a:t>
            </a:r>
            <a:r>
              <a:rPr lang="zh-CN" altLang="en-US" sz="1400" dirty="0" smtClean="0">
                <a:solidFill>
                  <a:schemeClr val="bg1"/>
                </a:solidFill>
                <a:latin typeface="微软雅黑" panose="020B0503020204020204" pitchFamily="34" charset="-122"/>
                <a:ea typeface="微软雅黑" panose="020B0503020204020204" pitchFamily="34" charset="-122"/>
              </a:rPr>
              <a:t>出行。</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nvGrpSpPr>
          <p:cNvPr id="57" name="组合 56"/>
          <p:cNvGrpSpPr/>
          <p:nvPr/>
        </p:nvGrpSpPr>
        <p:grpSpPr bwMode="auto">
          <a:xfrm>
            <a:off x="1428273" y="2978324"/>
            <a:ext cx="979487" cy="993775"/>
            <a:chOff x="3658514" y="2846118"/>
            <a:chExt cx="936104" cy="936104"/>
          </a:xfrm>
        </p:grpSpPr>
        <p:sp>
          <p:nvSpPr>
            <p:cNvPr id="58" name="椭圆 57"/>
            <p:cNvSpPr/>
            <p:nvPr/>
          </p:nvSpPr>
          <p:spPr>
            <a:xfrm>
              <a:off x="3658514" y="2846118"/>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7422" name="矩形 58"/>
            <p:cNvSpPr>
              <a:spLocks noChangeArrowheads="1"/>
            </p:cNvSpPr>
            <p:nvPr/>
          </p:nvSpPr>
          <p:spPr bwMode="auto">
            <a:xfrm>
              <a:off x="3663616" y="3171786"/>
              <a:ext cx="91184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500" dirty="0" smtClean="0">
                  <a:solidFill>
                    <a:schemeClr val="bg1"/>
                  </a:solidFill>
                  <a:latin typeface="微软雅黑" panose="020B0503020204020204" pitchFamily="34" charset="-122"/>
                  <a:ea typeface="微软雅黑" panose="020B0503020204020204" pitchFamily="34" charset="-122"/>
                </a:rPr>
                <a:t>智慧交通</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33" name="矩形 54"/>
          <p:cNvSpPr>
            <a:spLocks noChangeArrowheads="1"/>
          </p:cNvSpPr>
          <p:nvPr/>
        </p:nvSpPr>
        <p:spPr bwMode="auto">
          <a:xfrm>
            <a:off x="3343592" y="2764923"/>
            <a:ext cx="493194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200" dirty="0" smtClean="0">
                <a:solidFill>
                  <a:schemeClr val="bg1"/>
                </a:solidFill>
                <a:latin typeface="微软雅黑" panose="020B0503020204020204" pitchFamily="34" charset="-122"/>
                <a:ea typeface="微软雅黑" panose="020B0503020204020204" pitchFamily="34" charset="-122"/>
              </a:rPr>
              <a:t>移动</a:t>
            </a:r>
            <a:r>
              <a:rPr lang="en-US" altLang="zh-CN" sz="1200" dirty="0">
                <a:solidFill>
                  <a:schemeClr val="bg1"/>
                </a:solidFill>
                <a:latin typeface="微软雅黑" panose="020B0503020204020204" pitchFamily="34" charset="-122"/>
                <a:ea typeface="微软雅黑" panose="020B0503020204020204" pitchFamily="34" charset="-122"/>
              </a:rPr>
              <a:t>APP</a:t>
            </a:r>
            <a:r>
              <a:rPr lang="zh-CN" altLang="en-US" sz="1200" dirty="0">
                <a:solidFill>
                  <a:schemeClr val="bg1"/>
                </a:solidFill>
                <a:latin typeface="微软雅黑" panose="020B0503020204020204" pitchFamily="34" charset="-122"/>
                <a:ea typeface="微软雅黑" panose="020B0503020204020204" pitchFamily="34" charset="-122"/>
              </a:rPr>
              <a:t>数据实时匿名收集用户地理位置信息， 处理和融合生成城市全时段，无盲区的交通信息</a:t>
            </a:r>
            <a:r>
              <a:rPr lang="zh-CN" altLang="en-US" sz="1200" dirty="0" smtClean="0">
                <a:solidFill>
                  <a:schemeClr val="bg1"/>
                </a:solidFill>
                <a:latin typeface="微软雅黑" panose="020B0503020204020204" pitchFamily="34" charset="-122"/>
                <a:ea typeface="微软雅黑" panose="020B0503020204020204" pitchFamily="34" charset="-122"/>
              </a:rPr>
              <a:t>。赛题提供</a:t>
            </a:r>
            <a:r>
              <a:rPr lang="zh-CN" altLang="en-US" sz="1200" dirty="0">
                <a:solidFill>
                  <a:schemeClr val="bg1"/>
                </a:solidFill>
                <a:latin typeface="微软雅黑" panose="020B0503020204020204" pitchFamily="34" charset="-122"/>
                <a:ea typeface="微软雅黑" panose="020B0503020204020204" pitchFamily="34" charset="-122"/>
              </a:rPr>
              <a:t>城市关键路段（</a:t>
            </a:r>
            <a:r>
              <a:rPr lang="en-US" altLang="zh-CN" sz="1200" dirty="0">
                <a:solidFill>
                  <a:schemeClr val="bg1"/>
                </a:solidFill>
                <a:latin typeface="微软雅黑" panose="020B0503020204020204" pitchFamily="34" charset="-122"/>
                <a:ea typeface="微软雅黑" panose="020B0503020204020204" pitchFamily="34" charset="-122"/>
              </a:rPr>
              <a:t>link</a:t>
            </a:r>
            <a:r>
              <a:rPr lang="zh-CN" altLang="en-US" sz="1200" dirty="0">
                <a:solidFill>
                  <a:schemeClr val="bg1"/>
                </a:solidFill>
                <a:latin typeface="微软雅黑" panose="020B0503020204020204" pitchFamily="34" charset="-122"/>
                <a:ea typeface="微软雅黑" panose="020B0503020204020204" pitchFamily="34" charset="-122"/>
              </a:rPr>
              <a:t>）的属性信息，路段间网络拓扑结构以及每条路段在历史各时间段内的通行时间</a:t>
            </a:r>
            <a:r>
              <a:rPr lang="zh-CN" altLang="en-US" sz="1200" dirty="0" smtClean="0">
                <a:solidFill>
                  <a:schemeClr val="bg1"/>
                </a:solidFill>
                <a:latin typeface="微软雅黑" panose="020B0503020204020204" pitchFamily="34" charset="-122"/>
                <a:ea typeface="微软雅黑" panose="020B0503020204020204" pitchFamily="34" charset="-122"/>
              </a:rPr>
              <a:t>，用以建立</a:t>
            </a:r>
            <a:r>
              <a:rPr lang="zh-CN" altLang="en-US" sz="1200" dirty="0">
                <a:solidFill>
                  <a:schemeClr val="bg1"/>
                </a:solidFill>
                <a:latin typeface="微软雅黑" panose="020B0503020204020204" pitchFamily="34" charset="-122"/>
                <a:ea typeface="微软雅黑" panose="020B0503020204020204" pitchFamily="34" charset="-122"/>
              </a:rPr>
              <a:t>和测试算法模型</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anim calcmode="lin" valueType="num">
                                      <p:cBhvr>
                                        <p:cTn id="8" dur="2000" fill="hold"/>
                                        <p:tgtEl>
                                          <p:spTgt spid="27"/>
                                        </p:tgtEl>
                                        <p:attrNameLst>
                                          <p:attrName>ppt_w</p:attrName>
                                        </p:attrNameLst>
                                      </p:cBhvr>
                                      <p:tavLst>
                                        <p:tav tm="0" fmla="#ppt_w*sin(2.5*pi*$)">
                                          <p:val>
                                            <p:fltVal val="0"/>
                                          </p:val>
                                        </p:tav>
                                        <p:tav tm="100000">
                                          <p:val>
                                            <p:fltVal val="1"/>
                                          </p:val>
                                        </p:tav>
                                      </p:tavLst>
                                    </p:anim>
                                    <p:anim calcmode="lin" valueType="num">
                                      <p:cBhvr>
                                        <p:cTn id="9" dur="2000" fill="hold"/>
                                        <p:tgtEl>
                                          <p:spTgt spid="2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000"/>
                                        <p:tgtEl>
                                          <p:spTgt spid="57"/>
                                        </p:tgtEl>
                                      </p:cBhvr>
                                    </p:animEffect>
                                    <p:anim calcmode="lin" valueType="num">
                                      <p:cBhvr>
                                        <p:cTn id="13" dur="2000" fill="hold"/>
                                        <p:tgtEl>
                                          <p:spTgt spid="57"/>
                                        </p:tgtEl>
                                        <p:attrNameLst>
                                          <p:attrName>ppt_w</p:attrName>
                                        </p:attrNameLst>
                                      </p:cBhvr>
                                      <p:tavLst>
                                        <p:tav tm="0" fmla="#ppt_w*sin(2.5*pi*$)">
                                          <p:val>
                                            <p:fltVal val="0"/>
                                          </p:val>
                                        </p:tav>
                                        <p:tav tm="100000">
                                          <p:val>
                                            <p:fltVal val="1"/>
                                          </p:val>
                                        </p:tav>
                                      </p:tavLst>
                                    </p:anim>
                                    <p:anim calcmode="lin" valueType="num">
                                      <p:cBhvr>
                                        <p:cTn id="14" dur="2000" fill="hold"/>
                                        <p:tgtEl>
                                          <p:spTgt spid="5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9"/>
          <p:cNvSpPr txBox="1"/>
          <p:nvPr/>
        </p:nvSpPr>
        <p:spPr>
          <a:xfrm>
            <a:off x="676275" y="3187700"/>
            <a:ext cx="1893888" cy="306388"/>
          </a:xfrm>
          <a:prstGeom prst="rect">
            <a:avLst/>
          </a:prstGeom>
          <a:noFill/>
        </p:spPr>
        <p:txBody>
          <a:bodyPr>
            <a:spAutoFit/>
          </a:bodyPr>
          <a:lstStyle/>
          <a:p>
            <a:pPr algn="ctr" eaLnBrk="1" fontAlgn="auto" hangingPunct="1">
              <a:lnSpc>
                <a:spcPct val="150000"/>
              </a:lnSpc>
              <a:spcBef>
                <a:spcPts val="0"/>
              </a:spcBef>
              <a:spcAft>
                <a:spcPts val="0"/>
              </a:spcAft>
              <a:defRPr/>
            </a:pP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bwMode="auto">
          <a:xfrm>
            <a:off x="241300" y="1266825"/>
            <a:ext cx="7837488" cy="1908175"/>
            <a:chOff x="672807" y="1123931"/>
            <a:chExt cx="7838022" cy="1907502"/>
          </a:xfrm>
        </p:grpSpPr>
        <p:grpSp>
          <p:nvGrpSpPr>
            <p:cNvPr id="31758" name="组合 7"/>
            <p:cNvGrpSpPr/>
            <p:nvPr/>
          </p:nvGrpSpPr>
          <p:grpSpPr bwMode="auto">
            <a:xfrm>
              <a:off x="1690779" y="1123931"/>
              <a:ext cx="6820050" cy="1326816"/>
              <a:chOff x="1690779" y="1123931"/>
              <a:chExt cx="6820050" cy="1326816"/>
            </a:xfrm>
          </p:grpSpPr>
          <p:cxnSp>
            <p:nvCxnSpPr>
              <p:cNvPr id="17" name="直接连接符 16"/>
              <p:cNvCxnSpPr/>
              <p:nvPr/>
            </p:nvCxnSpPr>
            <p:spPr>
              <a:xfrm>
                <a:off x="1690464" y="1980879"/>
                <a:ext cx="6820365" cy="31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690464" y="1980879"/>
                <a:ext cx="0" cy="44751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598769" y="1980879"/>
                <a:ext cx="0" cy="44751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573754" y="1980879"/>
                <a:ext cx="9526" cy="44751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250268" y="2003096"/>
                <a:ext cx="1587" cy="44751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583086" y="1706339"/>
                <a:ext cx="1587" cy="2745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493987" y="1123931"/>
                <a:ext cx="2178199" cy="5411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24" name="TextBox 35"/>
              <p:cNvSpPr txBox="1"/>
              <p:nvPr/>
            </p:nvSpPr>
            <p:spPr>
              <a:xfrm>
                <a:off x="4354471" y="1196930"/>
                <a:ext cx="417540" cy="339605"/>
              </a:xfrm>
              <a:prstGeom prst="rect">
                <a:avLst/>
              </a:prstGeom>
              <a:noFill/>
            </p:spPr>
            <p:txBody>
              <a:bodyPr wrap="none">
                <a:spAutoFit/>
              </a:bodyPr>
              <a:lstStyle/>
              <a:p>
                <a:pPr algn="ctr" eaLnBrk="1" fontAlgn="auto" hangingPunct="1">
                  <a:spcBef>
                    <a:spcPts val="0"/>
                  </a:spcBef>
                  <a:spcAft>
                    <a:spcPts val="0"/>
                  </a:spcAft>
                  <a:defRPr/>
                </a:pPr>
                <a:r>
                  <a:rPr lang="zh-CN" altLang="en-US" sz="1600" b="1" spc="225" dirty="0">
                    <a:solidFill>
                      <a:schemeClr val="bg1"/>
                    </a:solidFill>
                    <a:latin typeface="微软雅黑" panose="020B0503020204020204" pitchFamily="34" charset="-122"/>
                    <a:ea typeface="微软雅黑" panose="020B0503020204020204" pitchFamily="34" charset="-122"/>
                  </a:rPr>
                  <a:t>我</a:t>
                </a:r>
                <a:endParaRPr lang="zh-CN" altLang="en-US" sz="1600" b="1" spc="225" dirty="0">
                  <a:solidFill>
                    <a:schemeClr val="bg1"/>
                  </a:solidFill>
                  <a:latin typeface="微软雅黑" panose="020B0503020204020204" pitchFamily="34" charset="-122"/>
                  <a:ea typeface="微软雅黑" panose="020B0503020204020204" pitchFamily="34" charset="-122"/>
                </a:endParaRPr>
              </a:p>
            </p:txBody>
          </p:sp>
        </p:grpSp>
        <p:sp>
          <p:nvSpPr>
            <p:cNvPr id="9" name="矩形 8"/>
            <p:cNvSpPr/>
            <p:nvPr/>
          </p:nvSpPr>
          <p:spPr>
            <a:xfrm>
              <a:off x="750600" y="2468070"/>
              <a:ext cx="1909892" cy="563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31760" name="TextBox 36"/>
            <p:cNvSpPr txBox="1">
              <a:spLocks noChangeArrowheads="1"/>
            </p:cNvSpPr>
            <p:nvPr/>
          </p:nvSpPr>
          <p:spPr bwMode="auto">
            <a:xfrm>
              <a:off x="672807" y="2620015"/>
              <a:ext cx="2031261" cy="27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微软雅黑" panose="020B0503020204020204" pitchFamily="34" charset="-122"/>
                  <a:ea typeface="微软雅黑" panose="020B0503020204020204" pitchFamily="34" charset="-122"/>
                </a:rPr>
                <a:t>数据预处理及特征提取实现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2750987" y="2474418"/>
              <a:ext cx="1813049" cy="5411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31762" name="TextBox 37"/>
            <p:cNvSpPr txBox="1">
              <a:spLocks noChangeArrowheads="1"/>
            </p:cNvSpPr>
            <p:nvPr/>
          </p:nvSpPr>
          <p:spPr bwMode="auto">
            <a:xfrm>
              <a:off x="2796119" y="2607209"/>
              <a:ext cx="1669571" cy="27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微软雅黑" panose="020B0503020204020204" pitchFamily="34" charset="-122"/>
                  <a:ea typeface="微软雅黑" panose="020B0503020204020204" pitchFamily="34" charset="-122"/>
                </a:rPr>
                <a:t>利用</a:t>
              </a:r>
              <a:r>
                <a:rPr lang="en-US" altLang="zh-CN" sz="1200" dirty="0">
                  <a:solidFill>
                    <a:schemeClr val="bg1"/>
                  </a:solidFill>
                  <a:latin typeface="微软雅黑" panose="020B0503020204020204" pitchFamily="34" charset="-122"/>
                  <a:ea typeface="微软雅黑" panose="020B0503020204020204" pitchFamily="34" charset="-122"/>
                </a:rPr>
                <a:t>GBDT</a:t>
              </a:r>
              <a:r>
                <a:rPr lang="zh-CN" altLang="en-US" sz="1200" dirty="0">
                  <a:solidFill>
                    <a:schemeClr val="bg1"/>
                  </a:solidFill>
                  <a:latin typeface="微软雅黑" panose="020B0503020204020204" pitchFamily="34" charset="-122"/>
                  <a:ea typeface="微软雅黑" panose="020B0503020204020204" pitchFamily="34" charset="-122"/>
                </a:rPr>
                <a:t>建模并调参</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4652941" y="2468070"/>
              <a:ext cx="1868614" cy="5411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31764" name="TextBox 38"/>
            <p:cNvSpPr txBox="1">
              <a:spLocks noChangeArrowheads="1"/>
            </p:cNvSpPr>
            <p:nvPr/>
          </p:nvSpPr>
          <p:spPr bwMode="auto">
            <a:xfrm>
              <a:off x="4583113" y="2600287"/>
              <a:ext cx="2031261" cy="27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a:solidFill>
                    <a:schemeClr val="bg1"/>
                  </a:solidFill>
                  <a:latin typeface="微软雅黑" panose="020B0503020204020204" pitchFamily="34" charset="-122"/>
                  <a:ea typeface="微软雅黑" panose="020B0503020204020204" pitchFamily="34" charset="-122"/>
                </a:rPr>
                <a:t>合并、处理预测结果并提交</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612050" y="2450613"/>
              <a:ext cx="1170067" cy="5411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31766" name="TextBox 39"/>
            <p:cNvSpPr txBox="1">
              <a:spLocks noChangeArrowheads="1"/>
            </p:cNvSpPr>
            <p:nvPr/>
          </p:nvSpPr>
          <p:spPr bwMode="auto">
            <a:xfrm>
              <a:off x="6807527" y="2610937"/>
              <a:ext cx="800194" cy="27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a:solidFill>
                    <a:schemeClr val="bg1"/>
                  </a:solidFill>
                  <a:latin typeface="微软雅黑" panose="020B0503020204020204" pitchFamily="34" charset="-122"/>
                  <a:ea typeface="微软雅黑" panose="020B0503020204020204" pitchFamily="34" charset="-122"/>
                </a:rPr>
                <a:t>前端实现</a:t>
              </a:r>
              <a:endParaRPr lang="zh-CN" altLang="en-US" sz="1200">
                <a:solidFill>
                  <a:schemeClr val="bg1"/>
                </a:solidFill>
                <a:latin typeface="微软雅黑" panose="020B0503020204020204" pitchFamily="34" charset="-122"/>
                <a:ea typeface="微软雅黑" panose="020B0503020204020204" pitchFamily="34" charset="-122"/>
              </a:endParaRPr>
            </a:p>
          </p:txBody>
        </p:sp>
      </p:grpSp>
      <p:pic>
        <p:nvPicPr>
          <p:cNvPr id="3174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个人分工</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750" name="矩形 64"/>
          <p:cNvSpPr>
            <a:spLocks noChangeArrowheads="1"/>
          </p:cNvSpPr>
          <p:nvPr/>
        </p:nvSpPr>
        <p:spPr bwMode="auto">
          <a:xfrm>
            <a:off x="174625" y="3463925"/>
            <a:ext cx="20542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lnSpc>
                <a:spcPts val="2100"/>
              </a:lnSpc>
            </a:pPr>
            <a:r>
              <a:rPr lang="zh-CN" altLang="en-US" sz="1200" dirty="0">
                <a:solidFill>
                  <a:schemeClr val="bg1"/>
                </a:solidFill>
                <a:latin typeface="微软雅黑" panose="020B0503020204020204" pitchFamily="34" charset="-122"/>
                <a:ea typeface="微软雅黑" panose="020B0503020204020204" pitchFamily="34" charset="-122"/>
              </a:rPr>
              <a:t>原始异常数据（空值）进行处理</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参与小组讨论及讨论所得派生有效特征的提取实现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1751" name="矩形 64"/>
          <p:cNvSpPr>
            <a:spLocks noChangeArrowheads="1"/>
          </p:cNvSpPr>
          <p:nvPr/>
        </p:nvSpPr>
        <p:spPr bwMode="auto">
          <a:xfrm>
            <a:off x="2171700" y="3441700"/>
            <a:ext cx="190023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lnSpc>
                <a:spcPts val="2100"/>
              </a:lnSpc>
            </a:pPr>
            <a:r>
              <a:rPr lang="zh-CN" altLang="en-US" sz="1200" dirty="0">
                <a:solidFill>
                  <a:schemeClr val="bg1"/>
                </a:solidFill>
                <a:latin typeface="微软雅黑" panose="020B0503020204020204" pitchFamily="34" charset="-122"/>
                <a:ea typeface="微软雅黑" panose="020B0503020204020204" pitchFamily="34" charset="-122"/>
              </a:rPr>
              <a:t>利用</a:t>
            </a:r>
            <a:r>
              <a:rPr lang="en-US" altLang="zh-CN" sz="1200" dirty="0">
                <a:solidFill>
                  <a:schemeClr val="bg1"/>
                </a:solidFill>
                <a:latin typeface="微软雅黑" panose="020B0503020204020204" pitchFamily="34" charset="-122"/>
                <a:ea typeface="微软雅黑" panose="020B0503020204020204" pitchFamily="34" charset="-122"/>
              </a:rPr>
              <a:t>H2O</a:t>
            </a:r>
            <a:r>
              <a:rPr lang="zh-CN" altLang="en-US" sz="1200" dirty="0">
                <a:solidFill>
                  <a:schemeClr val="bg1"/>
                </a:solidFill>
                <a:latin typeface="微软雅黑" panose="020B0503020204020204" pitchFamily="34" charset="-122"/>
                <a:ea typeface="微软雅黑" panose="020B0503020204020204" pitchFamily="34" charset="-122"/>
              </a:rPr>
              <a:t>框架和</a:t>
            </a:r>
            <a:r>
              <a:rPr lang="en-US" altLang="zh-CN" sz="1200" dirty="0">
                <a:solidFill>
                  <a:schemeClr val="bg1"/>
                </a:solidFill>
                <a:latin typeface="微软雅黑" panose="020B0503020204020204" pitchFamily="34" charset="-122"/>
                <a:ea typeface="微软雅黑" panose="020B0503020204020204" pitchFamily="34" charset="-122"/>
              </a:rPr>
              <a:t>Spark</a:t>
            </a:r>
            <a:r>
              <a:rPr lang="zh-CN" altLang="en-US" sz="1200" dirty="0">
                <a:solidFill>
                  <a:schemeClr val="bg1"/>
                </a:solidFill>
                <a:latin typeface="微软雅黑" panose="020B0503020204020204" pitchFamily="34" charset="-122"/>
                <a:ea typeface="微软雅黑" panose="020B0503020204020204" pitchFamily="34" charset="-122"/>
              </a:rPr>
              <a:t>下的</a:t>
            </a:r>
            <a:r>
              <a:rPr lang="en-US" altLang="zh-CN" sz="1200" dirty="0">
                <a:solidFill>
                  <a:schemeClr val="bg1"/>
                </a:solidFill>
                <a:latin typeface="微软雅黑" panose="020B0503020204020204" pitchFamily="34" charset="-122"/>
                <a:ea typeface="微软雅黑" panose="020B0503020204020204" pitchFamily="34" charset="-122"/>
              </a:rPr>
              <a:t>GBDT</a:t>
            </a:r>
            <a:r>
              <a:rPr lang="zh-CN" altLang="en-US" sz="1200" dirty="0">
                <a:solidFill>
                  <a:schemeClr val="bg1"/>
                </a:solidFill>
                <a:latin typeface="微软雅黑" panose="020B0503020204020204" pitchFamily="34" charset="-122"/>
                <a:ea typeface="微软雅黑" panose="020B0503020204020204" pitchFamily="34" charset="-122"/>
              </a:rPr>
              <a:t>算法，选取有效特征进行建模，调参反复建模得出最优预测结果</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1752" name="矩形 64"/>
          <p:cNvSpPr>
            <a:spLocks noChangeArrowheads="1"/>
          </p:cNvSpPr>
          <p:nvPr/>
        </p:nvSpPr>
        <p:spPr bwMode="auto">
          <a:xfrm>
            <a:off x="4191000" y="3490913"/>
            <a:ext cx="19002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r>
              <a:rPr lang="zh-CN" altLang="en-US" sz="1200">
                <a:solidFill>
                  <a:schemeClr val="bg1"/>
                </a:solidFill>
                <a:latin typeface="微软雅黑" panose="020B0503020204020204" pitchFamily="34" charset="-122"/>
                <a:ea typeface="微软雅黑" panose="020B0503020204020204" pitchFamily="34" charset="-122"/>
              </a:rPr>
              <a:t>每次将建模所得到的结果合并处理成赛题所要求的格式并成功提交</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1753" name="矩形 64"/>
          <p:cNvSpPr>
            <a:spLocks noChangeArrowheads="1"/>
          </p:cNvSpPr>
          <p:nvPr/>
        </p:nvSpPr>
        <p:spPr bwMode="auto">
          <a:xfrm>
            <a:off x="6069013" y="3490913"/>
            <a:ext cx="13350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r>
              <a:rPr lang="zh-CN" altLang="en-US" sz="1200">
                <a:solidFill>
                  <a:schemeClr val="bg1"/>
                </a:solidFill>
                <a:latin typeface="微软雅黑" panose="020B0503020204020204" pitchFamily="34" charset="-122"/>
                <a:ea typeface="微软雅黑" panose="020B0503020204020204" pitchFamily="34" charset="-122"/>
              </a:rPr>
              <a:t>利用</a:t>
            </a:r>
            <a:r>
              <a:rPr lang="en-US" altLang="zh-CN" sz="1200">
                <a:solidFill>
                  <a:schemeClr val="bg1"/>
                </a:solidFill>
                <a:latin typeface="微软雅黑" panose="020B0503020204020204" pitchFamily="34" charset="-122"/>
                <a:ea typeface="微软雅黑" panose="020B0503020204020204" pitchFamily="34" charset="-122"/>
              </a:rPr>
              <a:t>JSP</a:t>
            </a:r>
            <a:r>
              <a:rPr lang="zh-CN" altLang="en-US" sz="1200">
                <a:solidFill>
                  <a:schemeClr val="bg1"/>
                </a:solidFill>
                <a:latin typeface="微软雅黑" panose="020B0503020204020204" pitchFamily="34" charset="-122"/>
                <a:ea typeface="微软雅黑" panose="020B0503020204020204" pitchFamily="34" charset="-122"/>
              </a:rPr>
              <a:t>技术实现简单的前端展示</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bwMode="auto">
          <a:xfrm>
            <a:off x="7461250" y="2617788"/>
            <a:ext cx="1609725" cy="53498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dirty="0">
              <a:solidFill>
                <a:schemeClr val="bg1"/>
              </a:solidFill>
              <a:latin typeface="微软雅黑" panose="020B0503020204020204" pitchFamily="34" charset="-122"/>
              <a:ea typeface="微软雅黑" panose="020B0503020204020204" pitchFamily="34" charset="-122"/>
            </a:endParaRPr>
          </a:p>
        </p:txBody>
      </p:sp>
      <p:cxnSp>
        <p:nvCxnSpPr>
          <p:cNvPr id="43" name="直接箭头连接符 42"/>
          <p:cNvCxnSpPr/>
          <p:nvPr/>
        </p:nvCxnSpPr>
        <p:spPr bwMode="auto">
          <a:xfrm>
            <a:off x="8078788" y="2124075"/>
            <a:ext cx="0" cy="48736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1756" name="TextBox 39"/>
          <p:cNvSpPr txBox="1">
            <a:spLocks noChangeArrowheads="1"/>
          </p:cNvSpPr>
          <p:nvPr/>
        </p:nvSpPr>
        <p:spPr bwMode="auto">
          <a:xfrm>
            <a:off x="7404100" y="2778125"/>
            <a:ext cx="17240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a:solidFill>
                  <a:schemeClr val="bg1"/>
                </a:solidFill>
                <a:latin typeface="微软雅黑" panose="020B0503020204020204" pitchFamily="34" charset="-122"/>
                <a:ea typeface="微软雅黑" panose="020B0503020204020204" pitchFamily="34" charset="-122"/>
              </a:rPr>
              <a:t>各种数据挖掘算法总结</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1757" name="矩形 64"/>
          <p:cNvSpPr>
            <a:spLocks noChangeArrowheads="1"/>
          </p:cNvSpPr>
          <p:nvPr/>
        </p:nvSpPr>
        <p:spPr bwMode="auto">
          <a:xfrm>
            <a:off x="7412038" y="3481388"/>
            <a:ext cx="13350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r>
              <a:rPr lang="zh-CN" altLang="en-US" sz="1200">
                <a:solidFill>
                  <a:schemeClr val="bg1"/>
                </a:solidFill>
                <a:latin typeface="微软雅黑" panose="020B0503020204020204" pitchFamily="34" charset="-122"/>
                <a:ea typeface="微软雅黑" panose="020B0503020204020204" pitchFamily="34" charset="-122"/>
              </a:rPr>
              <a:t>总结数据挖掘相关算法（如随机森林、深度学习、</a:t>
            </a:r>
            <a:r>
              <a:rPr lang="en-US" altLang="zh-CN" sz="1200">
                <a:solidFill>
                  <a:schemeClr val="bg1"/>
                </a:solidFill>
                <a:latin typeface="微软雅黑" panose="020B0503020204020204" pitchFamily="34" charset="-122"/>
                <a:ea typeface="微软雅黑" panose="020B0503020204020204" pitchFamily="34" charset="-122"/>
              </a:rPr>
              <a:t>GBDT</a:t>
            </a:r>
            <a:r>
              <a:rPr lang="zh-CN" altLang="en-US" sz="1200">
                <a:solidFill>
                  <a:schemeClr val="bg1"/>
                </a:solidFill>
                <a:latin typeface="微软雅黑" panose="020B0503020204020204" pitchFamily="34" charset="-122"/>
                <a:ea typeface="微软雅黑" panose="020B0503020204020204" pitchFamily="34" charset="-122"/>
              </a:rPr>
              <a:t>等）</a:t>
            </a:r>
            <a:endParaRPr lang="zh-CN" altLang="en-US" sz="12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4" decel="100000" fill="hold" grpId="0" nodeType="afterEffect" nodePh="1">
                                  <p:stCondLst>
                                    <p:cond delay="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400" fill="hold"/>
                                        <p:tgtEl>
                                          <p:spTgt spid="2"/>
                                        </p:tgtEl>
                                        <p:attrNameLst>
                                          <p:attrName>ppt_x</p:attrName>
                                        </p:attrNameLst>
                                      </p:cBhvr>
                                      <p:tavLst>
                                        <p:tav tm="0">
                                          <p:val>
                                            <p:strVal val="#ppt_x"/>
                                          </p:val>
                                        </p:tav>
                                        <p:tav tm="100000">
                                          <p:val>
                                            <p:strVal val="#ppt_x"/>
                                          </p:val>
                                        </p:tav>
                                      </p:tavLst>
                                    </p:anim>
                                    <p:anim calcmode="lin" valueType="num">
                                      <p:cBhvr additive="base">
                                        <p:cTn id="12" dur="400" fill="hold"/>
                                        <p:tgtEl>
                                          <p:spTgt spid="2"/>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756"/>
                                        </p:tgtEl>
                                        <p:attrNameLst>
                                          <p:attrName>style.visibility</p:attrName>
                                        </p:attrNameLst>
                                      </p:cBhvr>
                                      <p:to>
                                        <p:strVal val="visible"/>
                                      </p:to>
                                    </p:set>
                                    <p:animEffect transition="in" filter="fade">
                                      <p:cBhvr>
                                        <p:cTn id="15" dur="500"/>
                                        <p:tgtEl>
                                          <p:spTgt spid="317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animBg="1"/>
      <p:bldP spid="317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个人分工</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750" name="矩形 64"/>
          <p:cNvSpPr>
            <a:spLocks noChangeArrowheads="1"/>
          </p:cNvSpPr>
          <p:nvPr/>
        </p:nvSpPr>
        <p:spPr bwMode="auto">
          <a:xfrm>
            <a:off x="1576705" y="1006738"/>
            <a:ext cx="6106485" cy="3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lnSpc>
                <a:spcPts val="2100"/>
              </a:lnSpc>
            </a:pPr>
            <a:r>
              <a:rPr lang="en-US" altLang="zh-CN" sz="2400" b="1" dirty="0">
                <a:solidFill>
                  <a:schemeClr val="bg1"/>
                </a:solidFill>
                <a:latin typeface="微软雅黑" panose="020B0503020204020204" pitchFamily="34" charset="-122"/>
                <a:ea typeface="微软雅黑" panose="020B0503020204020204" pitchFamily="34" charset="-122"/>
              </a:rPr>
              <a:t>GBDT(Gradient Boosting Decision </a:t>
            </a:r>
            <a:r>
              <a:rPr lang="en-US" altLang="zh-CN" sz="2400" b="1" dirty="0" smtClean="0">
                <a:solidFill>
                  <a:schemeClr val="bg1"/>
                </a:solidFill>
                <a:latin typeface="微软雅黑" panose="020B0503020204020204" pitchFamily="34" charset="-122"/>
                <a:ea typeface="微软雅黑" panose="020B0503020204020204" pitchFamily="34" charset="-122"/>
              </a:rPr>
              <a:t>Tree)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70255" y="1463967"/>
            <a:ext cx="7182485" cy="1091565"/>
          </a:xfrm>
          <a:prstGeom prst="rect">
            <a:avLst/>
          </a:prstGeom>
          <a:noFill/>
        </p:spPr>
        <p:txBody>
          <a:bodyPr wrap="square" rtlCol="0" anchor="t">
            <a:spAutoFit/>
          </a:bodyPr>
          <a:lstStyle/>
          <a:p>
            <a:endParaRPr lang="zh-CN" altLang="en-US"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GBDT是一个基于迭代累加的决策树算法，</a:t>
            </a: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它通过构造一组弱的学习器（树），并把多颗决策树的结果累加起来作为最终的预测输出。</a:t>
            </a: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770255" y="2651125"/>
            <a:ext cx="7051675" cy="2171700"/>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个人分工</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42938" y="1155918"/>
            <a:ext cx="7182485" cy="3507740"/>
          </a:xfrm>
          <a:prstGeom prst="rect">
            <a:avLst/>
          </a:prstGeom>
          <a:noFill/>
        </p:spPr>
        <p:txBody>
          <a:bodyPr wrap="square" rtlCol="0" anchor="t">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优点：</a:t>
            </a:r>
            <a:endParaRPr lang="zh-CN" altLang="en-US"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精度高</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能处理非线性数据</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能处理多特征类型</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适合低维稠密数据</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模型可解释性好</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不需要做特征的归一化，可以自动选择特征</a:t>
            </a:r>
            <a:endParaRPr lang="zh-CN" altLang="en-US" dirty="0">
              <a:solidFill>
                <a:schemeClr val="bg1"/>
              </a:solidFill>
              <a:latin typeface="微软雅黑" panose="020B0503020204020204" pitchFamily="34" charset="-122"/>
              <a:ea typeface="微软雅黑" panose="020B0503020204020204" pitchFamily="34" charset="-122"/>
            </a:endParaRPr>
          </a:p>
          <a:p>
            <a:pPr marL="0" indent="0">
              <a:buFont typeface="Wingdings" panose="05000000000000000000" charset="0"/>
              <a:buNone/>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能适应多种损失函数，包括均方误差和LogLoss等</a:t>
            </a: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384634" y="1230476"/>
            <a:ext cx="5995035" cy="2183765"/>
          </a:xfrm>
          <a:prstGeom prst="rect">
            <a:avLst/>
          </a:prstGeom>
          <a:noFill/>
        </p:spPr>
        <p:txBody>
          <a:bodyPr wrap="square" rtlCol="0" anchor="t">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缺点：</a:t>
            </a:r>
            <a:endParaRPr lang="zh-CN" altLang="en-US" sz="2000" b="1" dirty="0">
              <a:solidFill>
                <a:schemeClr val="bg1"/>
              </a:solidFill>
              <a:latin typeface="微软雅黑" panose="020B0503020204020204" pitchFamily="34" charset="-122"/>
              <a:ea typeface="微软雅黑" panose="020B0503020204020204" pitchFamily="34" charset="-122"/>
            </a:endParaRPr>
          </a:p>
          <a:p>
            <a:pPr marL="342900" indent="-342900">
              <a:buFont typeface="Wingdings" panose="05000000000000000000" charset="0"/>
              <a:buChar char="l"/>
            </a:pPr>
            <a:endParaRPr lang="zh-CN" altLang="en-US" sz="2000" b="1"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sz="1400" dirty="0">
                <a:solidFill>
                  <a:schemeClr val="bg1"/>
                </a:solidFill>
                <a:latin typeface="微软雅黑" panose="020B0503020204020204" pitchFamily="34" charset="-122"/>
                <a:ea typeface="微软雅黑" panose="020B0503020204020204" pitchFamily="34" charset="-122"/>
              </a:rPr>
              <a:t>boosting是个串行的过程，并行麻烦，需考虑上下树之间的联系</a:t>
            </a:r>
            <a:endParaRPr lang="zh-CN" altLang="en-US" sz="1400"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sz="1400"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sz="1400" dirty="0">
                <a:solidFill>
                  <a:schemeClr val="bg1"/>
                </a:solidFill>
                <a:latin typeface="微软雅黑" panose="020B0503020204020204" pitchFamily="34" charset="-122"/>
                <a:ea typeface="微软雅黑" panose="020B0503020204020204" pitchFamily="34" charset="-122"/>
              </a:rPr>
              <a:t>计算复杂度大</a:t>
            </a:r>
            <a:endParaRPr lang="zh-CN" altLang="en-US" sz="1400"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sz="1400"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sz="1400" dirty="0">
                <a:solidFill>
                  <a:schemeClr val="bg1"/>
                </a:solidFill>
                <a:latin typeface="微软雅黑" panose="020B0503020204020204" pitchFamily="34" charset="-122"/>
                <a:ea typeface="微软雅黑" panose="020B0503020204020204" pitchFamily="34" charset="-122"/>
              </a:rPr>
              <a:t>不使用高维稀疏特征</a:t>
            </a:r>
            <a:endParaRPr lang="zh-CN" altLang="en-US" sz="1400" dirty="0">
              <a:solidFill>
                <a:schemeClr val="bg1"/>
              </a:solidFill>
              <a:latin typeface="微软雅黑" panose="020B0503020204020204" pitchFamily="34" charset="-122"/>
              <a:ea typeface="微软雅黑" panose="020B0503020204020204" pitchFamily="34" charset="-122"/>
            </a:endParaRPr>
          </a:p>
          <a:p>
            <a:pPr marL="0" indent="0">
              <a:buFont typeface="Wingdings" panose="05000000000000000000" charset="0"/>
              <a:buNone/>
            </a:pP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382152" y="2909788"/>
            <a:ext cx="1969179" cy="1883827"/>
          </a:xfrm>
          <a:prstGeom prst="rect">
            <a:avLst/>
          </a:prstGeom>
        </p:spPr>
      </p:pic>
      <p:grpSp>
        <p:nvGrpSpPr>
          <p:cNvPr id="7" name="组合 6"/>
          <p:cNvGrpSpPr/>
          <p:nvPr/>
        </p:nvGrpSpPr>
        <p:grpSpPr bwMode="auto">
          <a:xfrm>
            <a:off x="6875697" y="3354813"/>
            <a:ext cx="982087" cy="993775"/>
            <a:chOff x="3906743" y="2917715"/>
            <a:chExt cx="938588" cy="936104"/>
          </a:xfrm>
        </p:grpSpPr>
        <p:sp>
          <p:nvSpPr>
            <p:cNvPr id="8" name="椭圆 7"/>
            <p:cNvSpPr/>
            <p:nvPr/>
          </p:nvSpPr>
          <p:spPr>
            <a:xfrm>
              <a:off x="3909227" y="2917715"/>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 name="矩形 58"/>
            <p:cNvSpPr>
              <a:spLocks noChangeArrowheads="1"/>
            </p:cNvSpPr>
            <p:nvPr/>
          </p:nvSpPr>
          <p:spPr bwMode="auto">
            <a:xfrm>
              <a:off x="3906743" y="3241684"/>
              <a:ext cx="91184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500" dirty="0" smtClean="0">
                  <a:solidFill>
                    <a:schemeClr val="bg1"/>
                  </a:solidFill>
                  <a:latin typeface="微软雅黑" panose="020B0503020204020204" pitchFamily="34" charset="-122"/>
                  <a:ea typeface="微软雅黑" panose="020B0503020204020204" pitchFamily="34" charset="-122"/>
                </a:rPr>
                <a:t>智慧交通</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个人分工</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11581" y="1484307"/>
            <a:ext cx="7182485" cy="2708434"/>
          </a:xfrm>
          <a:prstGeom prst="rect">
            <a:avLst/>
          </a:prstGeom>
          <a:noFill/>
        </p:spPr>
        <p:txBody>
          <a:bodyPr wrap="square" rtlCol="0" anchor="t">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调参：</a:t>
            </a:r>
            <a:endParaRPr lang="zh-CN" altLang="en-US"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树的个数 </a:t>
            </a:r>
            <a:r>
              <a:rPr lang="zh-CN" altLang="en-US" dirty="0" smtClean="0">
                <a:solidFill>
                  <a:schemeClr val="bg1"/>
                </a:solidFill>
                <a:latin typeface="微软雅黑" panose="020B0503020204020204" pitchFamily="34" charset="-122"/>
                <a:ea typeface="微软雅黑" panose="020B0503020204020204" pitchFamily="34" charset="-122"/>
              </a:rPr>
              <a:t>1~</a:t>
            </a:r>
            <a:r>
              <a:rPr lang="en-US" altLang="zh-CN" dirty="0" smtClean="0">
                <a:solidFill>
                  <a:schemeClr val="bg1"/>
                </a:solidFill>
                <a:latin typeface="微软雅黑" panose="020B0503020204020204" pitchFamily="34" charset="-122"/>
                <a:ea typeface="微软雅黑" panose="020B0503020204020204" pitchFamily="34" charset="-122"/>
              </a:rPr>
              <a:t>100</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叶子的深度 </a:t>
            </a:r>
            <a:r>
              <a:rPr lang="en-US" altLang="zh-CN" dirty="0">
                <a:solidFill>
                  <a:schemeClr val="bg1"/>
                </a:solidFill>
                <a:latin typeface="微软雅黑" panose="020B0503020204020204" pitchFamily="34" charset="-122"/>
                <a:ea typeface="微软雅黑" panose="020B0503020204020204" pitchFamily="34" charset="-122"/>
              </a:rPr>
              <a:t>2</a:t>
            </a:r>
            <a:r>
              <a:rPr lang="en-US" altLang="zh-CN" dirty="0" smtClean="0">
                <a:solidFill>
                  <a:schemeClr val="bg1"/>
                </a:solidFill>
                <a:latin typeface="微软雅黑" panose="020B0503020204020204" pitchFamily="34" charset="-122"/>
                <a:ea typeface="微软雅黑" panose="020B0503020204020204" pitchFamily="34" charset="-122"/>
              </a:rPr>
              <a:t>0</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200</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学习速率 0.01~1</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叶子上最大节点树 20</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训练采样比例 0.5~1</a:t>
            </a: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698318" y="2096240"/>
            <a:ext cx="1969179" cy="1883827"/>
          </a:xfrm>
          <a:prstGeom prst="rect">
            <a:avLst/>
          </a:prstGeom>
        </p:spPr>
      </p:pic>
      <p:grpSp>
        <p:nvGrpSpPr>
          <p:cNvPr id="6" name="组合 5"/>
          <p:cNvGrpSpPr/>
          <p:nvPr/>
        </p:nvGrpSpPr>
        <p:grpSpPr bwMode="auto">
          <a:xfrm>
            <a:off x="5191863" y="2541265"/>
            <a:ext cx="982087" cy="993775"/>
            <a:chOff x="3906743" y="2917715"/>
            <a:chExt cx="938588" cy="936104"/>
          </a:xfrm>
        </p:grpSpPr>
        <p:sp>
          <p:nvSpPr>
            <p:cNvPr id="7" name="椭圆 6"/>
            <p:cNvSpPr/>
            <p:nvPr/>
          </p:nvSpPr>
          <p:spPr>
            <a:xfrm>
              <a:off x="3909227" y="2917715"/>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矩形 58"/>
            <p:cNvSpPr>
              <a:spLocks noChangeArrowheads="1"/>
            </p:cNvSpPr>
            <p:nvPr/>
          </p:nvSpPr>
          <p:spPr bwMode="auto">
            <a:xfrm>
              <a:off x="3906743" y="3241684"/>
              <a:ext cx="91184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500" dirty="0" smtClean="0">
                  <a:solidFill>
                    <a:schemeClr val="bg1"/>
                  </a:solidFill>
                  <a:latin typeface="微软雅黑" panose="020B0503020204020204" pitchFamily="34" charset="-122"/>
                  <a:ea typeface="微软雅黑" panose="020B0503020204020204" pitchFamily="34" charset="-122"/>
                </a:rPr>
                <a:t>智慧交通</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个人总结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任意多边形 37"/>
          <p:cNvSpPr/>
          <p:nvPr/>
        </p:nvSpPr>
        <p:spPr bwMode="auto">
          <a:xfrm flipV="1">
            <a:off x="2341880" y="4368800"/>
            <a:ext cx="2047875" cy="462915"/>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 name="任意多边形 34"/>
          <p:cNvSpPr/>
          <p:nvPr/>
        </p:nvSpPr>
        <p:spPr bwMode="auto">
          <a:xfrm>
            <a:off x="2508250" y="1289050"/>
            <a:ext cx="1881188" cy="366713"/>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6" name="任意多边形 31"/>
          <p:cNvSpPr/>
          <p:nvPr/>
        </p:nvSpPr>
        <p:spPr bwMode="auto">
          <a:xfrm>
            <a:off x="4084638" y="2092325"/>
            <a:ext cx="2036762" cy="492125"/>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7" name="任意多边形 15"/>
          <p:cNvSpPr/>
          <p:nvPr/>
        </p:nvSpPr>
        <p:spPr bwMode="auto">
          <a:xfrm>
            <a:off x="2836863" y="15335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2"/>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8" name="任意多边形 22"/>
          <p:cNvSpPr/>
          <p:nvPr/>
        </p:nvSpPr>
        <p:spPr bwMode="auto">
          <a:xfrm>
            <a:off x="2836863"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3"/>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9" name="任意多边形 24"/>
          <p:cNvSpPr/>
          <p:nvPr/>
        </p:nvSpPr>
        <p:spPr bwMode="auto">
          <a:xfrm>
            <a:off x="1849438"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4"/>
            <a:srcRect/>
            <a:stretch>
              <a:fillRect/>
            </a:stretch>
          </a:blipFill>
          <a:ln w="38100" cap="flat" cmpd="sng">
            <a:no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10" name="任意多边形 25"/>
          <p:cNvSpPr/>
          <p:nvPr/>
        </p:nvSpPr>
        <p:spPr bwMode="auto">
          <a:xfrm>
            <a:off x="1319213" y="24257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5"/>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0203" name="矩形 13"/>
          <p:cNvSpPr>
            <a:spLocks noChangeArrowheads="1"/>
          </p:cNvSpPr>
          <p:nvPr/>
        </p:nvSpPr>
        <p:spPr bwMode="auto">
          <a:xfrm>
            <a:off x="4572000" y="843586"/>
            <a:ext cx="2395538"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389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68389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68389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68389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68389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lnSpc>
                <a:spcPct val="150000"/>
              </a:lnSpc>
            </a:pPr>
            <a:r>
              <a:rPr lang="zh-CN" altLang="en-US" sz="900" dirty="0" smtClean="0">
                <a:solidFill>
                  <a:schemeClr val="bg1"/>
                </a:solidFill>
                <a:latin typeface="微软雅黑" panose="020B0503020204020204" pitchFamily="34" charset="-122"/>
                <a:ea typeface="微软雅黑" panose="020B0503020204020204" pitchFamily="34" charset="-122"/>
              </a:rPr>
              <a:t>通过此次竞赛的参加，学习了 如何利用所学知识， 通过讨论和团队协作来解决实际问题。</a:t>
            </a:r>
            <a:endParaRPr lang="en-US" altLang="zh-CN" sz="9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201" name="矩形 13"/>
          <p:cNvSpPr>
            <a:spLocks noChangeArrowheads="1"/>
          </p:cNvSpPr>
          <p:nvPr/>
        </p:nvSpPr>
        <p:spPr bwMode="auto">
          <a:xfrm>
            <a:off x="6072188" y="3693466"/>
            <a:ext cx="2395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389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68389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68389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68389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68389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lnSpc>
                <a:spcPct val="150000"/>
              </a:lnSpc>
            </a:pPr>
            <a:r>
              <a:rPr lang="zh-CN" altLang="en-US" sz="8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学习了通过数据可视化来分析问题，通过实现前端简单展示来更可观展示成果</a:t>
            </a:r>
            <a:endParaRPr lang="zh-CN" altLang="en-US" sz="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199" name="矩形 13"/>
          <p:cNvSpPr>
            <a:spLocks noChangeArrowheads="1"/>
          </p:cNvSpPr>
          <p:nvPr/>
        </p:nvSpPr>
        <p:spPr bwMode="auto">
          <a:xfrm>
            <a:off x="4624736" y="4518342"/>
            <a:ext cx="2395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389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68389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68389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68389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68389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lnSpc>
                <a:spcPct val="150000"/>
              </a:lnSpc>
            </a:pPr>
            <a:r>
              <a:rPr lang="zh-CN" altLang="en-US" sz="8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期间总结各种数据挖掘算法，对算法和数据挖掘有了更加深层次的理解</a:t>
            </a:r>
            <a:endParaRPr lang="zh-CN" altLang="en-US" sz="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0" name="组合 19"/>
          <p:cNvGrpSpPr/>
          <p:nvPr/>
        </p:nvGrpSpPr>
        <p:grpSpPr bwMode="auto">
          <a:xfrm>
            <a:off x="1849438" y="1533525"/>
            <a:ext cx="914400" cy="1050925"/>
            <a:chOff x="1849438" y="1558925"/>
            <a:chExt cx="914400" cy="1050925"/>
          </a:xfrm>
        </p:grpSpPr>
        <p:sp>
          <p:nvSpPr>
            <p:cNvPr id="21" name="任意多边形 20"/>
            <p:cNvSpPr/>
            <p:nvPr/>
          </p:nvSpPr>
          <p:spPr bwMode="auto">
            <a:xfrm>
              <a:off x="1849438" y="15589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0198" name="文本框 21"/>
            <p:cNvSpPr txBox="1">
              <a:spLocks noChangeArrowheads="1"/>
            </p:cNvSpPr>
            <p:nvPr/>
          </p:nvSpPr>
          <p:spPr bwMode="auto">
            <a:xfrm>
              <a:off x="2008332" y="1795179"/>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600">
                  <a:solidFill>
                    <a:schemeClr val="bg1"/>
                  </a:solidFill>
                  <a:latin typeface="FontAwesome"/>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grpSp>
        <p:nvGrpSpPr>
          <p:cNvPr id="23" name="组合 22"/>
          <p:cNvGrpSpPr/>
          <p:nvPr/>
        </p:nvGrpSpPr>
        <p:grpSpPr bwMode="auto">
          <a:xfrm>
            <a:off x="2341563" y="2425700"/>
            <a:ext cx="914400" cy="1050925"/>
            <a:chOff x="2341563" y="2451100"/>
            <a:chExt cx="914400" cy="1050925"/>
          </a:xfrm>
        </p:grpSpPr>
        <p:sp>
          <p:nvSpPr>
            <p:cNvPr id="24" name="任意多边形 19"/>
            <p:cNvSpPr/>
            <p:nvPr/>
          </p:nvSpPr>
          <p:spPr bwMode="auto">
            <a:xfrm>
              <a:off x="2341563"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0196" name="文本框 26"/>
            <p:cNvSpPr txBox="1">
              <a:spLocks noChangeArrowheads="1"/>
            </p:cNvSpPr>
            <p:nvPr/>
          </p:nvSpPr>
          <p:spPr bwMode="auto">
            <a:xfrm>
              <a:off x="2508036" y="2724182"/>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600">
                  <a:solidFill>
                    <a:schemeClr val="bg1"/>
                  </a:solidFill>
                  <a:latin typeface="FontAwesome"/>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grpSp>
        <p:nvGrpSpPr>
          <p:cNvPr id="28" name="组合 27"/>
          <p:cNvGrpSpPr/>
          <p:nvPr/>
        </p:nvGrpSpPr>
        <p:grpSpPr bwMode="auto">
          <a:xfrm>
            <a:off x="3328988" y="2425700"/>
            <a:ext cx="914400" cy="1050925"/>
            <a:chOff x="3328988" y="2451100"/>
            <a:chExt cx="914400" cy="1050925"/>
          </a:xfrm>
        </p:grpSpPr>
        <p:sp>
          <p:nvSpPr>
            <p:cNvPr id="29" name="任意多边形 21"/>
            <p:cNvSpPr/>
            <p:nvPr/>
          </p:nvSpPr>
          <p:spPr bwMode="auto">
            <a:xfrm>
              <a:off x="3328988"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0194" name="文本框 29"/>
            <p:cNvSpPr txBox="1">
              <a:spLocks noChangeArrowheads="1"/>
            </p:cNvSpPr>
            <p:nvPr/>
          </p:nvSpPr>
          <p:spPr bwMode="auto">
            <a:xfrm>
              <a:off x="3487882" y="2714124"/>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600">
                  <a:solidFill>
                    <a:schemeClr val="bg1"/>
                  </a:solidFill>
                  <a:latin typeface="FontAwesome"/>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sp>
        <p:nvSpPr>
          <p:cNvPr id="2" name="任意多边形 37"/>
          <p:cNvSpPr/>
          <p:nvPr/>
        </p:nvSpPr>
        <p:spPr bwMode="auto">
          <a:xfrm flipV="1">
            <a:off x="3751580" y="3614420"/>
            <a:ext cx="2369820" cy="365760"/>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3" name="矩形 13"/>
          <p:cNvSpPr>
            <a:spLocks noChangeArrowheads="1"/>
          </p:cNvSpPr>
          <p:nvPr/>
        </p:nvSpPr>
        <p:spPr bwMode="auto">
          <a:xfrm>
            <a:off x="6072505" y="1984681"/>
            <a:ext cx="23955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389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68389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68389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68389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68389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lnSpc>
                <a:spcPct val="150000"/>
              </a:lnSpc>
            </a:pPr>
            <a:r>
              <a:rPr lang="zh-CN" altLang="en-US" sz="900" dirty="0" smtClean="0">
                <a:solidFill>
                  <a:schemeClr val="bg1"/>
                </a:solidFill>
                <a:latin typeface="微软雅黑" panose="020B0503020204020204" pitchFamily="34" charset="-122"/>
                <a:ea typeface="微软雅黑" panose="020B0503020204020204" pitchFamily="34" charset="-122"/>
              </a:rPr>
              <a:t>通过数据预处理和特征过程，体会到特征过程是建模预测中至关重要的！也知道了过拟合现象的产生。</a:t>
            </a:r>
            <a:endParaRPr lang="en-US" altLang="zh-CN" sz="9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50" fill="hold"/>
                                        <p:tgtEl>
                                          <p:spTgt spid="23"/>
                                        </p:tgtEl>
                                        <p:attrNameLst>
                                          <p:attrName>ppt_w</p:attrName>
                                        </p:attrNameLst>
                                      </p:cBhvr>
                                      <p:tavLst>
                                        <p:tav tm="0">
                                          <p:val>
                                            <p:fltVal val="0"/>
                                          </p:val>
                                        </p:tav>
                                        <p:tav tm="100000">
                                          <p:val>
                                            <p:strVal val="#ppt_w"/>
                                          </p:val>
                                        </p:tav>
                                      </p:tavLst>
                                    </p:anim>
                                    <p:anim calcmode="lin" valueType="num">
                                      <p:cBhvr>
                                        <p:cTn id="8" dur="250" fill="hold"/>
                                        <p:tgtEl>
                                          <p:spTgt spid="23"/>
                                        </p:tgtEl>
                                        <p:attrNameLst>
                                          <p:attrName>ppt_h</p:attrName>
                                        </p:attrNameLst>
                                      </p:cBhvr>
                                      <p:tavLst>
                                        <p:tav tm="0">
                                          <p:val>
                                            <p:fltVal val="0"/>
                                          </p:val>
                                        </p:tav>
                                        <p:tav tm="100000">
                                          <p:val>
                                            <p:strVal val="#ppt_h"/>
                                          </p:val>
                                        </p:tav>
                                      </p:tavLst>
                                    </p:anim>
                                    <p:animEffect transition="in" filter="fade">
                                      <p:cBhvr>
                                        <p:cTn id="9" dur="250"/>
                                        <p:tgtEl>
                                          <p:spTgt spid="23"/>
                                        </p:tgtEl>
                                      </p:cBhvr>
                                    </p:animEffect>
                                  </p:childTnLst>
                                </p:cTn>
                              </p:par>
                              <p:par>
                                <p:cTn id="10" presetID="6" presetClass="emph" presetSubtype="0" decel="100000" fill="hold" nodeType="withEffect">
                                  <p:stCondLst>
                                    <p:cond delay="200"/>
                                  </p:stCondLst>
                                  <p:childTnLst>
                                    <p:animScale>
                                      <p:cBhvr>
                                        <p:cTn id="11" dur="250" fill="hold"/>
                                        <p:tgtEl>
                                          <p:spTgt spid="23"/>
                                        </p:tgtEl>
                                      </p:cBhvr>
                                      <p:by x="110000" y="110000"/>
                                    </p:animScale>
                                  </p:childTnLst>
                                </p:cTn>
                              </p:par>
                              <p:par>
                                <p:cTn id="12" presetID="6" presetClass="emph" presetSubtype="0" decel="100000" fill="hold" nodeType="withEffect">
                                  <p:stCondLst>
                                    <p:cond delay="400"/>
                                  </p:stCondLst>
                                  <p:childTnLst>
                                    <p:animScale>
                                      <p:cBhvr>
                                        <p:cTn id="13" dur="250" fill="hold"/>
                                        <p:tgtEl>
                                          <p:spTgt spid="23"/>
                                        </p:tgtEl>
                                      </p:cBhvr>
                                      <p:by x="91000" y="91000"/>
                                    </p:animScale>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3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4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bwMode="auto">
          <a:xfrm>
            <a:off x="2498493" y="2401191"/>
            <a:ext cx="892640" cy="862284"/>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15365" name="文本框 37"/>
          <p:cNvSpPr txBox="1">
            <a:spLocks noChangeArrowheads="1"/>
          </p:cNvSpPr>
          <p:nvPr/>
        </p:nvSpPr>
        <p:spPr bwMode="auto">
          <a:xfrm>
            <a:off x="2944813" y="2478390"/>
            <a:ext cx="35353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dirty="0">
                <a:solidFill>
                  <a:schemeClr val="bg1"/>
                </a:solidFill>
                <a:ea typeface="微软雅黑" panose="020B0503020204020204" pitchFamily="34" charset="-122"/>
              </a:rPr>
              <a:t>王志强</a:t>
            </a:r>
            <a:endParaRPr lang="zh-CN" altLang="en-US" sz="4000" dirty="0">
              <a:solidFill>
                <a:schemeClr val="bg1"/>
              </a:solidFill>
              <a:ea typeface="微软雅黑" panose="020B0503020204020204" pitchFamily="34" charset="-122"/>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250" fill="hold"/>
                                        <p:tgtEl>
                                          <p:spTgt spid="34"/>
                                        </p:tgtEl>
                                        <p:attrNameLst>
                                          <p:attrName>ppt_w</p:attrName>
                                        </p:attrNameLst>
                                      </p:cBhvr>
                                      <p:tavLst>
                                        <p:tav tm="0">
                                          <p:val>
                                            <p:fltVal val="0"/>
                                          </p:val>
                                        </p:tav>
                                        <p:tav tm="100000">
                                          <p:val>
                                            <p:strVal val="#ppt_w"/>
                                          </p:val>
                                        </p:tav>
                                      </p:tavLst>
                                    </p:anim>
                                    <p:anim calcmode="lin" valueType="num">
                                      <p:cBhvr>
                                        <p:cTn id="8" dur="250" fill="hold"/>
                                        <p:tgtEl>
                                          <p:spTgt spid="34"/>
                                        </p:tgtEl>
                                        <p:attrNameLst>
                                          <p:attrName>ppt_h</p:attrName>
                                        </p:attrNameLst>
                                      </p:cBhvr>
                                      <p:tavLst>
                                        <p:tav tm="0">
                                          <p:val>
                                            <p:fltVal val="0"/>
                                          </p:val>
                                        </p:tav>
                                        <p:tav tm="100000">
                                          <p:val>
                                            <p:strVal val="#ppt_h"/>
                                          </p:val>
                                        </p:tav>
                                      </p:tavLst>
                                    </p:anim>
                                    <p:animEffect transition="in" filter="fade">
                                      <p:cBhvr>
                                        <p:cTn id="9" dur="250"/>
                                        <p:tgtEl>
                                          <p:spTgt spid="34"/>
                                        </p:tgtEl>
                                      </p:cBhvr>
                                    </p:animEffect>
                                  </p:childTnLst>
                                </p:cTn>
                              </p:par>
                              <p:par>
                                <p:cTn id="10" presetID="6" presetClass="emph" presetSubtype="0" decel="100000" fill="hold" nodeType="withEffect">
                                  <p:stCondLst>
                                    <p:cond delay="0"/>
                                  </p:stCondLst>
                                  <p:childTnLst>
                                    <p:animScale>
                                      <p:cBhvr>
                                        <p:cTn id="11" dur="250" fill="hold"/>
                                        <p:tgtEl>
                                          <p:spTgt spid="34"/>
                                        </p:tgtEl>
                                      </p:cBhvr>
                                      <p:by x="110000" y="110000"/>
                                    </p:animScale>
                                  </p:childTnLst>
                                </p:cTn>
                              </p:par>
                              <p:par>
                                <p:cTn id="12" presetID="6" presetClass="emph" presetSubtype="0" decel="100000" fill="hold" nodeType="withEffect">
                                  <p:stCondLst>
                                    <p:cond delay="0"/>
                                  </p:stCondLst>
                                  <p:childTnLst>
                                    <p:animScale>
                                      <p:cBhvr>
                                        <p:cTn id="13" dur="250" fill="hold"/>
                                        <p:tgtEl>
                                          <p:spTgt spid="3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个人分工</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96559" y="1418992"/>
            <a:ext cx="7647305" cy="2585323"/>
          </a:xfrm>
          <a:prstGeom prst="rect">
            <a:avLst/>
          </a:prstGeom>
          <a:noFill/>
        </p:spPr>
        <p:txBody>
          <a:bodyPr wrap="square" rtlCol="0">
            <a:spAutoFit/>
          </a:bodyPr>
          <a:lstStyle/>
          <a:p>
            <a:pPr marL="342900" indent="-342900" defTabSz="914400" eaLnBrk="1" fontAlgn="auto" hangingPunct="1">
              <a:lnSpc>
                <a:spcPct val="150000"/>
              </a:lnSpc>
              <a:spcBef>
                <a:spcPts val="0"/>
              </a:spcBef>
              <a:spcAft>
                <a:spcPts val="0"/>
              </a:spcAft>
              <a:buFont typeface="Wingdings" panose="05000000000000000000" pitchFamily="2" charset="2"/>
              <a:buChar char="l"/>
              <a:defRPr/>
            </a:pPr>
            <a:r>
              <a:rPr lang="zh-CN" altLang="en-US" sz="1800" dirty="0">
                <a:solidFill>
                  <a:schemeClr val="bg1"/>
                </a:solidFill>
                <a:latin typeface="微软雅黑" panose="020B0503020204020204" pitchFamily="34" charset="-122"/>
                <a:ea typeface="微软雅黑" panose="020B0503020204020204" pitchFamily="34" charset="-122"/>
                <a:cs typeface="+mn-ea"/>
              </a:rPr>
              <a:t>数据处理。根据需要切分文件，提取不同维度数据，使用</a:t>
            </a:r>
            <a:r>
              <a:rPr lang="en-US" altLang="zh-CN" sz="1800" dirty="0">
                <a:solidFill>
                  <a:schemeClr val="bg1"/>
                </a:solidFill>
                <a:latin typeface="微软雅黑" panose="020B0503020204020204" pitchFamily="34" charset="-122"/>
                <a:ea typeface="微软雅黑" panose="020B0503020204020204" pitchFamily="34" charset="-122"/>
                <a:cs typeface="+mn-ea"/>
              </a:rPr>
              <a:t>python</a:t>
            </a:r>
            <a:r>
              <a:rPr lang="zh-CN" altLang="en-US" sz="1800" dirty="0">
                <a:solidFill>
                  <a:schemeClr val="bg1"/>
                </a:solidFill>
                <a:latin typeface="微软雅黑" panose="020B0503020204020204" pitchFamily="34" charset="-122"/>
                <a:ea typeface="微软雅黑" panose="020B0503020204020204" pitchFamily="34" charset="-122"/>
                <a:cs typeface="+mn-ea"/>
              </a:rPr>
              <a:t>的</a:t>
            </a:r>
            <a:r>
              <a:rPr lang="en-US" altLang="zh-CN" sz="1800" dirty="0" err="1">
                <a:solidFill>
                  <a:schemeClr val="bg1"/>
                </a:solidFill>
                <a:latin typeface="微软雅黑" panose="020B0503020204020204" pitchFamily="34" charset="-122"/>
                <a:ea typeface="微软雅黑" panose="020B0503020204020204" pitchFamily="34" charset="-122"/>
                <a:cs typeface="+mn-ea"/>
              </a:rPr>
              <a:t>plotly</a:t>
            </a:r>
            <a:r>
              <a:rPr lang="zh-CN" altLang="en-US" sz="1800" dirty="0">
                <a:solidFill>
                  <a:schemeClr val="bg1"/>
                </a:solidFill>
                <a:latin typeface="微软雅黑" panose="020B0503020204020204" pitchFamily="34" charset="-122"/>
                <a:ea typeface="微软雅黑" panose="020B0503020204020204" pitchFamily="34" charset="-122"/>
                <a:cs typeface="+mn-ea"/>
              </a:rPr>
              <a:t>对其进行可视化，绘制</a:t>
            </a:r>
            <a:r>
              <a:rPr lang="en-US" altLang="zh-CN" sz="1800" dirty="0">
                <a:solidFill>
                  <a:schemeClr val="bg1"/>
                </a:solidFill>
                <a:latin typeface="微软雅黑" panose="020B0503020204020204" pitchFamily="34" charset="-122"/>
                <a:ea typeface="微软雅黑" panose="020B0503020204020204" pitchFamily="34" charset="-122"/>
                <a:cs typeface="+mn-ea"/>
              </a:rPr>
              <a:t>3D</a:t>
            </a:r>
            <a:r>
              <a:rPr lang="zh-CN" altLang="en-US" sz="1800" dirty="0">
                <a:solidFill>
                  <a:schemeClr val="bg1"/>
                </a:solidFill>
                <a:latin typeface="微软雅黑" panose="020B0503020204020204" pitchFamily="34" charset="-122"/>
                <a:ea typeface="微软雅黑" panose="020B0503020204020204" pitchFamily="34" charset="-122"/>
                <a:cs typeface="+mn-ea"/>
              </a:rPr>
              <a:t>图、折线图、柱状</a:t>
            </a:r>
            <a:r>
              <a:rPr lang="zh-CN" altLang="en-US" sz="1800" dirty="0" smtClean="0">
                <a:solidFill>
                  <a:schemeClr val="bg1"/>
                </a:solidFill>
                <a:latin typeface="微软雅黑" panose="020B0503020204020204" pitchFamily="34" charset="-122"/>
                <a:ea typeface="微软雅黑" panose="020B0503020204020204" pitchFamily="34" charset="-122"/>
                <a:cs typeface="+mn-ea"/>
              </a:rPr>
              <a:t>图</a:t>
            </a:r>
            <a:endParaRPr lang="en-US" altLang="zh-CN" sz="1800" dirty="0" smtClean="0">
              <a:solidFill>
                <a:schemeClr val="bg1"/>
              </a:solidFill>
              <a:latin typeface="微软雅黑" panose="020B0503020204020204" pitchFamily="34" charset="-122"/>
              <a:ea typeface="微软雅黑" panose="020B0503020204020204" pitchFamily="34" charset="-122"/>
              <a:cs typeface="+mn-ea"/>
            </a:endParaRPr>
          </a:p>
          <a:p>
            <a:pPr defTabSz="914400" eaLnBrk="1" fontAlgn="auto" hangingPunct="1">
              <a:lnSpc>
                <a:spcPct val="150000"/>
              </a:lnSpc>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cs typeface="+mn-ea"/>
            </a:endParaRPr>
          </a:p>
          <a:p>
            <a:pPr marL="342900" indent="-342900" defTabSz="914400" eaLnBrk="1" fontAlgn="auto" hangingPunct="1">
              <a:lnSpc>
                <a:spcPct val="150000"/>
              </a:lnSpc>
              <a:spcBef>
                <a:spcPts val="0"/>
              </a:spcBef>
              <a:spcAft>
                <a:spcPts val="0"/>
              </a:spcAft>
              <a:buFont typeface="Wingdings" panose="05000000000000000000" pitchFamily="2" charset="2"/>
              <a:buChar char="l"/>
              <a:defRPr/>
            </a:pPr>
            <a:r>
              <a:rPr lang="zh-CN" altLang="en-US" sz="1800" dirty="0">
                <a:solidFill>
                  <a:schemeClr val="bg1"/>
                </a:solidFill>
                <a:latin typeface="微软雅黑" panose="020B0503020204020204" pitchFamily="34" charset="-122"/>
                <a:ea typeface="微软雅黑" panose="020B0503020204020204" pitchFamily="34" charset="-122"/>
                <a:cs typeface="+mn-ea"/>
              </a:rPr>
              <a:t>算法调参。选取有效特征，对随机森林算法调参，找出最好的</a:t>
            </a:r>
            <a:r>
              <a:rPr lang="zh-CN" altLang="en-US" sz="1800" dirty="0" smtClean="0">
                <a:solidFill>
                  <a:schemeClr val="bg1"/>
                </a:solidFill>
                <a:latin typeface="微软雅黑" panose="020B0503020204020204" pitchFamily="34" charset="-122"/>
                <a:ea typeface="微软雅黑" panose="020B0503020204020204" pitchFamily="34" charset="-122"/>
                <a:cs typeface="+mn-ea"/>
              </a:rPr>
              <a:t>参数</a:t>
            </a:r>
            <a:endParaRPr lang="en-US" altLang="zh-CN" sz="1800" dirty="0">
              <a:solidFill>
                <a:schemeClr val="bg1"/>
              </a:solidFill>
              <a:latin typeface="微软雅黑" panose="020B0503020204020204" pitchFamily="34" charset="-122"/>
              <a:ea typeface="微软雅黑" panose="020B0503020204020204" pitchFamily="34" charset="-122"/>
              <a:cs typeface="+mn-ea"/>
            </a:endParaRPr>
          </a:p>
          <a:p>
            <a:pPr defTabSz="914400" eaLnBrk="1" fontAlgn="auto" hangingPunct="1">
              <a:lnSpc>
                <a:spcPct val="150000"/>
              </a:lnSpc>
              <a:spcBef>
                <a:spcPts val="0"/>
              </a:spcBef>
              <a:spcAft>
                <a:spcPts val="0"/>
              </a:spcAft>
              <a:defRPr/>
            </a:pPr>
            <a:endParaRPr lang="zh-CN" altLang="en-US" sz="1800" dirty="0">
              <a:solidFill>
                <a:schemeClr val="bg1"/>
              </a:solidFill>
              <a:latin typeface="微软雅黑" panose="020B0503020204020204" pitchFamily="34" charset="-122"/>
              <a:ea typeface="微软雅黑" panose="020B0503020204020204" pitchFamily="34" charset="-122"/>
              <a:cs typeface="+mn-ea"/>
            </a:endParaRPr>
          </a:p>
          <a:p>
            <a:pPr marL="342900" indent="-342900" defTabSz="914400" eaLnBrk="1" fontAlgn="auto" hangingPunct="1">
              <a:lnSpc>
                <a:spcPct val="150000"/>
              </a:lnSpc>
              <a:spcBef>
                <a:spcPts val="0"/>
              </a:spcBef>
              <a:spcAft>
                <a:spcPts val="0"/>
              </a:spcAft>
              <a:buFont typeface="Wingdings" panose="05000000000000000000" pitchFamily="2" charset="2"/>
              <a:buChar char="l"/>
              <a:defRPr/>
            </a:pPr>
            <a:r>
              <a:rPr lang="zh-CN" altLang="en-US" sz="1800" dirty="0">
                <a:solidFill>
                  <a:schemeClr val="bg1"/>
                </a:solidFill>
                <a:latin typeface="微软雅黑" panose="020B0503020204020204" pitchFamily="34" charset="-122"/>
                <a:ea typeface="微软雅黑" panose="020B0503020204020204" pitchFamily="34" charset="-122"/>
                <a:cs typeface="+mn-ea"/>
              </a:rPr>
              <a:t>评估函数。根据</a:t>
            </a:r>
            <a:r>
              <a:rPr lang="en-US" altLang="zh-CN" sz="1800" dirty="0">
                <a:solidFill>
                  <a:schemeClr val="bg1"/>
                </a:solidFill>
                <a:latin typeface="微软雅黑" panose="020B0503020204020204" pitchFamily="34" charset="-122"/>
                <a:ea typeface="微软雅黑" panose="020B0503020204020204" pitchFamily="34" charset="-122"/>
                <a:cs typeface="+mn-ea"/>
              </a:rPr>
              <a:t>MAPE</a:t>
            </a:r>
            <a:r>
              <a:rPr lang="zh-CN" altLang="en-US" sz="1800" dirty="0">
                <a:solidFill>
                  <a:schemeClr val="bg1"/>
                </a:solidFill>
                <a:latin typeface="微软雅黑" panose="020B0503020204020204" pitchFamily="34" charset="-122"/>
                <a:ea typeface="微软雅黑" panose="020B0503020204020204" pitchFamily="34" charset="-122"/>
                <a:cs typeface="+mn-ea"/>
              </a:rPr>
              <a:t>计算公式编写评估函数，对模型进行评估</a:t>
            </a:r>
            <a:endParaRPr lang="en-US" altLang="zh-CN" sz="1800" dirty="0">
              <a:solidFill>
                <a:schemeClr val="bg1"/>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slow" advClick="0" advTm="0">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bwMode="auto">
          <a:xfrm>
            <a:off x="2498493" y="2401191"/>
            <a:ext cx="892640" cy="862284"/>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15365" name="文本框 37"/>
          <p:cNvSpPr txBox="1">
            <a:spLocks noChangeArrowheads="1"/>
          </p:cNvSpPr>
          <p:nvPr/>
        </p:nvSpPr>
        <p:spPr bwMode="auto">
          <a:xfrm>
            <a:off x="2944813" y="2478390"/>
            <a:ext cx="35353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dirty="0" smtClean="0">
                <a:solidFill>
                  <a:schemeClr val="bg1"/>
                </a:solidFill>
                <a:ea typeface="微软雅黑" panose="020B0503020204020204" pitchFamily="34" charset="-122"/>
              </a:rPr>
              <a:t>于林涵</a:t>
            </a:r>
            <a:endParaRPr lang="zh-CN" altLang="en-US" sz="4000" dirty="0">
              <a:solidFill>
                <a:schemeClr val="bg1"/>
              </a:solidFill>
              <a:ea typeface="微软雅黑" panose="020B0503020204020204" pitchFamily="34" charset="-122"/>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250" fill="hold"/>
                                        <p:tgtEl>
                                          <p:spTgt spid="34"/>
                                        </p:tgtEl>
                                        <p:attrNameLst>
                                          <p:attrName>ppt_w</p:attrName>
                                        </p:attrNameLst>
                                      </p:cBhvr>
                                      <p:tavLst>
                                        <p:tav tm="0">
                                          <p:val>
                                            <p:fltVal val="0"/>
                                          </p:val>
                                        </p:tav>
                                        <p:tav tm="100000">
                                          <p:val>
                                            <p:strVal val="#ppt_w"/>
                                          </p:val>
                                        </p:tav>
                                      </p:tavLst>
                                    </p:anim>
                                    <p:anim calcmode="lin" valueType="num">
                                      <p:cBhvr>
                                        <p:cTn id="8" dur="250" fill="hold"/>
                                        <p:tgtEl>
                                          <p:spTgt spid="34"/>
                                        </p:tgtEl>
                                        <p:attrNameLst>
                                          <p:attrName>ppt_h</p:attrName>
                                        </p:attrNameLst>
                                      </p:cBhvr>
                                      <p:tavLst>
                                        <p:tav tm="0">
                                          <p:val>
                                            <p:fltVal val="0"/>
                                          </p:val>
                                        </p:tav>
                                        <p:tav tm="100000">
                                          <p:val>
                                            <p:strVal val="#ppt_h"/>
                                          </p:val>
                                        </p:tav>
                                      </p:tavLst>
                                    </p:anim>
                                    <p:animEffect transition="in" filter="fade">
                                      <p:cBhvr>
                                        <p:cTn id="9" dur="250"/>
                                        <p:tgtEl>
                                          <p:spTgt spid="34"/>
                                        </p:tgtEl>
                                      </p:cBhvr>
                                    </p:animEffect>
                                  </p:childTnLst>
                                </p:cTn>
                              </p:par>
                              <p:par>
                                <p:cTn id="10" presetID="6" presetClass="emph" presetSubtype="0" decel="100000" fill="hold" nodeType="withEffect">
                                  <p:stCondLst>
                                    <p:cond delay="0"/>
                                  </p:stCondLst>
                                  <p:childTnLst>
                                    <p:animScale>
                                      <p:cBhvr>
                                        <p:cTn id="11" dur="250" fill="hold"/>
                                        <p:tgtEl>
                                          <p:spTgt spid="34"/>
                                        </p:tgtEl>
                                      </p:cBhvr>
                                      <p:by x="110000" y="110000"/>
                                    </p:animScale>
                                  </p:childTnLst>
                                </p:cTn>
                              </p:par>
                              <p:par>
                                <p:cTn id="12" presetID="6" presetClass="emph" presetSubtype="0" decel="100000" fill="hold" nodeType="withEffect">
                                  <p:stCondLst>
                                    <p:cond delay="0"/>
                                  </p:stCondLst>
                                  <p:childTnLst>
                                    <p:animScale>
                                      <p:cBhvr>
                                        <p:cTn id="13" dur="250" fill="hold"/>
                                        <p:tgtEl>
                                          <p:spTgt spid="3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个人分工</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498600" y="1819275"/>
            <a:ext cx="1908175" cy="17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5675313" y="1819275"/>
            <a:ext cx="1906587" cy="174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flipV="1">
            <a:off x="862245" y="3455987"/>
            <a:ext cx="2461981" cy="4571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757863" y="3455988"/>
            <a:ext cx="1908175" cy="1905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文本框 16"/>
          <p:cNvSpPr txBox="1"/>
          <p:nvPr/>
        </p:nvSpPr>
        <p:spPr>
          <a:xfrm>
            <a:off x="1291431" y="1511199"/>
            <a:ext cx="2190343" cy="546303"/>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数据预处理及</a:t>
            </a:r>
            <a:r>
              <a:rPr lang="zh-CN" altLang="en-US" sz="1600" dirty="0" smtClean="0">
                <a:solidFill>
                  <a:schemeClr val="bg1"/>
                </a:solidFill>
                <a:latin typeface="微软雅黑" panose="020B0503020204020204" pitchFamily="34" charset="-122"/>
                <a:ea typeface="微软雅黑" panose="020B0503020204020204" pitchFamily="34" charset="-122"/>
              </a:rPr>
              <a:t>特征工程</a:t>
            </a:r>
            <a:endParaRPr lang="zh-CN" altLang="en-US" sz="1600"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endParaRPr lang="zh-CN" altLang="en-US" sz="15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文本框 17"/>
          <p:cNvSpPr txBox="1"/>
          <p:nvPr/>
        </p:nvSpPr>
        <p:spPr>
          <a:xfrm>
            <a:off x="862245" y="3112373"/>
            <a:ext cx="2461700"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1500" b="1" dirty="0" smtClean="0">
                <a:solidFill>
                  <a:schemeClr val="bg1"/>
                </a:solidFill>
                <a:latin typeface="微软雅黑" panose="020B0503020204020204" pitchFamily="34" charset="-122"/>
                <a:ea typeface="微软雅黑" panose="020B0503020204020204" pitchFamily="34" charset="-122"/>
                <a:cs typeface="+mn-ea"/>
                <a:sym typeface="+mn-lt"/>
              </a:rPr>
              <a:t>Deep learning</a:t>
            </a:r>
            <a:r>
              <a:rPr lang="zh-CN" altLang="en-US" sz="1500" b="1" dirty="0" smtClean="0">
                <a:solidFill>
                  <a:schemeClr val="bg1"/>
                </a:solidFill>
                <a:latin typeface="微软雅黑" panose="020B0503020204020204" pitchFamily="34" charset="-122"/>
                <a:ea typeface="微软雅黑" panose="020B0503020204020204" pitchFamily="34" charset="-122"/>
                <a:cs typeface="+mn-ea"/>
                <a:sym typeface="+mn-lt"/>
              </a:rPr>
              <a:t>建模并调参</a:t>
            </a:r>
            <a:endParaRPr lang="zh-CN" altLang="en-US" sz="15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框 18"/>
          <p:cNvSpPr txBox="1"/>
          <p:nvPr/>
        </p:nvSpPr>
        <p:spPr>
          <a:xfrm>
            <a:off x="6080125" y="1531938"/>
            <a:ext cx="1100301"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smtClean="0">
                <a:solidFill>
                  <a:schemeClr val="bg1"/>
                </a:solidFill>
                <a:latin typeface="微软雅黑" panose="020B0503020204020204" pitchFamily="34" charset="-122"/>
                <a:ea typeface="微软雅黑" panose="020B0503020204020204" pitchFamily="34" charset="-122"/>
                <a:cs typeface="+mn-ea"/>
                <a:sym typeface="+mn-lt"/>
              </a:rPr>
              <a:t>数据可视化</a:t>
            </a:r>
            <a:endParaRPr lang="zh-CN" altLang="en-US" sz="15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1" name="文本框 19"/>
          <p:cNvSpPr txBox="1"/>
          <p:nvPr/>
        </p:nvSpPr>
        <p:spPr>
          <a:xfrm>
            <a:off x="6118225" y="3151188"/>
            <a:ext cx="1292662"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b="1" dirty="0" smtClean="0">
                <a:solidFill>
                  <a:schemeClr val="bg1"/>
                </a:solidFill>
                <a:latin typeface="微软雅黑" panose="020B0503020204020204" pitchFamily="34" charset="-122"/>
                <a:ea typeface="微软雅黑" panose="020B0503020204020204" pitchFamily="34" charset="-122"/>
                <a:cs typeface="+mn-ea"/>
                <a:sym typeface="+mn-lt"/>
              </a:rPr>
              <a:t>随机森林调参</a:t>
            </a:r>
            <a:endParaRPr lang="zh-CN" altLang="en-US" sz="15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031877" y="3475038"/>
            <a:ext cx="2309811" cy="90024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利用</a:t>
            </a:r>
            <a:r>
              <a:rPr lang="en-US" altLang="zh-CN" sz="1200" dirty="0">
                <a:solidFill>
                  <a:schemeClr val="bg1"/>
                </a:solidFill>
                <a:latin typeface="微软雅黑" panose="020B0503020204020204" pitchFamily="34" charset="-122"/>
                <a:ea typeface="微软雅黑" panose="020B0503020204020204" pitchFamily="34" charset="-122"/>
                <a:cs typeface="+mn-ea"/>
                <a:sym typeface="+mn-lt"/>
              </a:rPr>
              <a:t>H2O</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框架下的深度学习算法</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，选取有效特征进行建模，调参反复建模得出最优预测结果</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6080125" y="1841500"/>
            <a:ext cx="1660525" cy="623248"/>
          </a:xfrm>
          <a:prstGeom prst="rect">
            <a:avLst/>
          </a:prstGeom>
        </p:spPr>
        <p:txBody>
          <a:bodyPr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使用</a:t>
            </a:r>
            <a:r>
              <a:rPr lang="en-US" altLang="zh-CN" sz="1200" dirty="0" err="1" smtClean="0">
                <a:solidFill>
                  <a:schemeClr val="bg1"/>
                </a:solidFill>
                <a:latin typeface="微软雅黑" panose="020B0503020204020204" pitchFamily="34" charset="-122"/>
                <a:ea typeface="微软雅黑" panose="020B0503020204020204" pitchFamily="34" charset="-122"/>
                <a:cs typeface="+mn-ea"/>
                <a:sym typeface="+mn-lt"/>
              </a:rPr>
              <a:t>graphviz</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绘制道路交通拓扑图</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5961064" y="3468688"/>
            <a:ext cx="1814512" cy="623248"/>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针对随机森林算法进行大范围调参</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17" name="组合 16"/>
          <p:cNvGrpSpPr/>
          <p:nvPr/>
        </p:nvGrpSpPr>
        <p:grpSpPr bwMode="auto">
          <a:xfrm>
            <a:off x="3135313" y="1290638"/>
            <a:ext cx="2827337" cy="2827337"/>
            <a:chOff x="3134916" y="1290638"/>
            <a:chExt cx="2827734" cy="2826544"/>
          </a:xfrm>
        </p:grpSpPr>
        <p:sp>
          <p:nvSpPr>
            <p:cNvPr id="18" name="箭头1"/>
            <p:cNvSpPr>
              <a:spLocks noChangeAspect="1"/>
            </p:cNvSpPr>
            <p:nvPr/>
          </p:nvSpPr>
          <p:spPr bwMode="auto">
            <a:xfrm>
              <a:off x="4571805" y="1290638"/>
              <a:ext cx="1390845" cy="1601338"/>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9" name="箭头4"/>
            <p:cNvSpPr>
              <a:spLocks noChangeAspect="1"/>
            </p:cNvSpPr>
            <p:nvPr/>
          </p:nvSpPr>
          <p:spPr bwMode="auto">
            <a:xfrm>
              <a:off x="3134916" y="1292225"/>
              <a:ext cx="1578197" cy="1460090"/>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箭头3"/>
            <p:cNvSpPr>
              <a:spLocks noChangeAspect="1"/>
            </p:cNvSpPr>
            <p:nvPr/>
          </p:nvSpPr>
          <p:spPr bwMode="auto">
            <a:xfrm>
              <a:off x="3139679" y="2611068"/>
              <a:ext cx="1430539" cy="1506114"/>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1" name="箭头2"/>
            <p:cNvSpPr>
              <a:spLocks noChangeAspect="1"/>
            </p:cNvSpPr>
            <p:nvPr/>
          </p:nvSpPr>
          <p:spPr bwMode="auto">
            <a:xfrm>
              <a:off x="4432085" y="2752315"/>
              <a:ext cx="1528978" cy="1361693"/>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文本框 16"/>
            <p:cNvSpPr txBox="1"/>
            <p:nvPr/>
          </p:nvSpPr>
          <p:spPr>
            <a:xfrm>
              <a:off x="4584507" y="3552191"/>
              <a:ext cx="516881" cy="438459"/>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04</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3" name="文本框 16"/>
            <p:cNvSpPr txBox="1"/>
            <p:nvPr/>
          </p:nvSpPr>
          <p:spPr>
            <a:xfrm>
              <a:off x="3292100" y="2772947"/>
              <a:ext cx="516881" cy="438459"/>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03</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4" name="文本框 16"/>
            <p:cNvSpPr txBox="1"/>
            <p:nvPr/>
          </p:nvSpPr>
          <p:spPr>
            <a:xfrm>
              <a:off x="4112953" y="1422363"/>
              <a:ext cx="516881" cy="438459"/>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01</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7" name="文本框 16"/>
            <p:cNvSpPr txBox="1"/>
            <p:nvPr/>
          </p:nvSpPr>
          <p:spPr>
            <a:xfrm>
              <a:off x="5381543" y="2266676"/>
              <a:ext cx="516881" cy="438459"/>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02</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
        <p:nvSpPr>
          <p:cNvPr id="28" name="矩形 27"/>
          <p:cNvSpPr/>
          <p:nvPr/>
        </p:nvSpPr>
        <p:spPr>
          <a:xfrm>
            <a:off x="923926" y="1883312"/>
            <a:ext cx="2309811" cy="623248"/>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处理异常数据，并与小组成员讨论并提取讨论所得</a:t>
            </a:r>
            <a:r>
              <a:rPr lang="zh-CN" altLang="en-US" sz="1200" dirty="0" smtClean="0">
                <a:solidFill>
                  <a:schemeClr val="bg1"/>
                </a:solidFill>
                <a:latin typeface="微软雅黑" panose="020B0503020204020204" pitchFamily="34" charset="-122"/>
                <a:ea typeface="微软雅黑" panose="020B0503020204020204" pitchFamily="34" charset="-122"/>
              </a:rPr>
              <a:t>派生</a:t>
            </a:r>
            <a:r>
              <a:rPr lang="zh-CN" altLang="en-US" sz="1200" dirty="0">
                <a:solidFill>
                  <a:schemeClr val="bg1"/>
                </a:solidFill>
                <a:latin typeface="微软雅黑" panose="020B0503020204020204" pitchFamily="34" charset="-122"/>
                <a:ea typeface="微软雅黑" panose="020B0503020204020204" pitchFamily="34" charset="-122"/>
              </a:rPr>
              <a:t>有效特征</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1500"/>
                            </p:stCondLst>
                            <p:childTnLst>
                              <p:par>
                                <p:cTn id="25" presetID="1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down)">
                                      <p:cBhvr>
                                        <p:cTn id="28" dur="500"/>
                                        <p:tgtEl>
                                          <p:spTgt spid="8"/>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down)">
                                      <p:cBhvr>
                                        <p:cTn id="32" dur="500"/>
                                        <p:tgtEl>
                                          <p:spTgt spid="10"/>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ppt_y</p:attrName>
                                        </p:attrNameLst>
                                      </p:cBhvr>
                                      <p:tavLst>
                                        <p:tav tm="0">
                                          <p:val>
                                            <p:strVal val="#ppt_y+#ppt_h*1.125000"/>
                                          </p:val>
                                        </p:tav>
                                        <p:tav tm="100000">
                                          <p:val>
                                            <p:strVal val="#ppt_y"/>
                                          </p:val>
                                        </p:tav>
                                      </p:tavLst>
                                    </p:anim>
                                    <p:animEffect transition="in" filter="wipe(up)">
                                      <p:cBhvr>
                                        <p:cTn id="36" dur="500"/>
                                        <p:tgtEl>
                                          <p:spTgt spid="15"/>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ppt_y</p:attrName>
                                        </p:attrNameLst>
                                      </p:cBhvr>
                                      <p:tavLst>
                                        <p:tav tm="0">
                                          <p:val>
                                            <p:strVal val="#ppt_y-#ppt_h*1.125000"/>
                                          </p:val>
                                        </p:tav>
                                        <p:tav tm="100000">
                                          <p:val>
                                            <p:strVal val="#ppt_y"/>
                                          </p:val>
                                        </p:tav>
                                      </p:tavLst>
                                    </p:anim>
                                    <p:animEffect transition="in" filter="wipe(down)">
                                      <p:cBhvr>
                                        <p:cTn id="40" dur="500"/>
                                        <p:tgtEl>
                                          <p:spTgt spid="11"/>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ppt_y</p:attrName>
                                        </p:attrNameLst>
                                      </p:cBhvr>
                                      <p:tavLst>
                                        <p:tav tm="0">
                                          <p:val>
                                            <p:strVal val="#ppt_y+#ppt_h*1.125000"/>
                                          </p:val>
                                        </p:tav>
                                        <p:tav tm="100000">
                                          <p:val>
                                            <p:strVal val="#ppt_y"/>
                                          </p:val>
                                        </p:tav>
                                      </p:tavLst>
                                    </p:anim>
                                    <p:animEffect transition="in" filter="wipe(up)">
                                      <p:cBhvr>
                                        <p:cTn id="44" dur="500"/>
                                        <p:tgtEl>
                                          <p:spTgt spid="16"/>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p:tgtEl>
                                          <p:spTgt spid="9"/>
                                        </p:tgtEl>
                                        <p:attrNameLst>
                                          <p:attrName>ppt_y</p:attrName>
                                        </p:attrNameLst>
                                      </p:cBhvr>
                                      <p:tavLst>
                                        <p:tav tm="0">
                                          <p:val>
                                            <p:strVal val="#ppt_y-#ppt_h*1.125000"/>
                                          </p:val>
                                        </p:tav>
                                        <p:tav tm="100000">
                                          <p:val>
                                            <p:strVal val="#ppt_y"/>
                                          </p:val>
                                        </p:tav>
                                      </p:tavLst>
                                    </p:anim>
                                    <p:animEffect transition="in" filter="wipe(down)">
                                      <p:cBhvr>
                                        <p:cTn id="48" dur="500"/>
                                        <p:tgtEl>
                                          <p:spTgt spid="9"/>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p:tgtEl>
                                          <p:spTgt spid="14"/>
                                        </p:tgtEl>
                                        <p:attrNameLst>
                                          <p:attrName>ppt_y</p:attrName>
                                        </p:attrNameLst>
                                      </p:cBhvr>
                                      <p:tavLst>
                                        <p:tav tm="0">
                                          <p:val>
                                            <p:strVal val="#ppt_y+#ppt_h*1.125000"/>
                                          </p:val>
                                        </p:tav>
                                        <p:tav tm="100000">
                                          <p:val>
                                            <p:strVal val="#ppt_y"/>
                                          </p:val>
                                        </p:tav>
                                      </p:tavLst>
                                    </p:anim>
                                    <p:animEffect transition="in" filter="wipe(up)">
                                      <p:cBhvr>
                                        <p:cTn id="52" dur="500"/>
                                        <p:tgtEl>
                                          <p:spTgt spid="14"/>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p:tgtEl>
                                          <p:spTgt spid="28"/>
                                        </p:tgtEl>
                                        <p:attrNameLst>
                                          <p:attrName>ppt_y</p:attrName>
                                        </p:attrNameLst>
                                      </p:cBhvr>
                                      <p:tavLst>
                                        <p:tav tm="0">
                                          <p:val>
                                            <p:strVal val="#ppt_y+#ppt_h*1.125000"/>
                                          </p:val>
                                        </p:tav>
                                        <p:tav tm="100000">
                                          <p:val>
                                            <p:strVal val="#ppt_y"/>
                                          </p:val>
                                        </p:tav>
                                      </p:tavLst>
                                    </p:anim>
                                    <p:animEffect transition="in" filter="wipe(up)">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4" grpId="0"/>
      <p:bldP spid="15" grpId="0"/>
      <p:bldP spid="16"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个人总结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任意多边形 34"/>
          <p:cNvSpPr/>
          <p:nvPr/>
        </p:nvSpPr>
        <p:spPr bwMode="auto">
          <a:xfrm>
            <a:off x="2508250" y="1289050"/>
            <a:ext cx="1881188" cy="366713"/>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6" name="任意多边形 31"/>
          <p:cNvSpPr/>
          <p:nvPr/>
        </p:nvSpPr>
        <p:spPr bwMode="auto">
          <a:xfrm>
            <a:off x="4084638" y="2092325"/>
            <a:ext cx="2036762" cy="492125"/>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7" name="任意多边形 15"/>
          <p:cNvSpPr/>
          <p:nvPr/>
        </p:nvSpPr>
        <p:spPr bwMode="auto">
          <a:xfrm>
            <a:off x="2836863" y="15335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2"/>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8" name="任意多边形 22"/>
          <p:cNvSpPr/>
          <p:nvPr/>
        </p:nvSpPr>
        <p:spPr bwMode="auto">
          <a:xfrm>
            <a:off x="2836863"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3"/>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9" name="任意多边形 24"/>
          <p:cNvSpPr/>
          <p:nvPr/>
        </p:nvSpPr>
        <p:spPr bwMode="auto">
          <a:xfrm>
            <a:off x="1849438"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4"/>
            <a:srcRect/>
            <a:stretch>
              <a:fillRect/>
            </a:stretch>
          </a:blipFill>
          <a:ln w="38100" cap="flat" cmpd="sng">
            <a:no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10" name="任意多边形 25"/>
          <p:cNvSpPr/>
          <p:nvPr/>
        </p:nvSpPr>
        <p:spPr bwMode="auto">
          <a:xfrm>
            <a:off x="1319213" y="24257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5"/>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0203" name="矩形 13"/>
          <p:cNvSpPr>
            <a:spLocks noChangeArrowheads="1"/>
          </p:cNvSpPr>
          <p:nvPr/>
        </p:nvSpPr>
        <p:spPr bwMode="auto">
          <a:xfrm>
            <a:off x="4389438" y="783153"/>
            <a:ext cx="290671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389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68389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68389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68389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68389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lnSpc>
                <a:spcPct val="150000"/>
              </a:lnSpc>
            </a:pPr>
            <a:r>
              <a:rPr lang="zh-CN" altLang="en-US" sz="1100" dirty="0" smtClean="0">
                <a:solidFill>
                  <a:schemeClr val="bg1"/>
                </a:solidFill>
                <a:latin typeface="微软雅黑" panose="020B0503020204020204" pitchFamily="34" charset="-122"/>
                <a:ea typeface="微软雅黑" panose="020B0503020204020204" pitchFamily="34" charset="-122"/>
              </a:rPr>
              <a:t>通过</a:t>
            </a:r>
            <a:r>
              <a:rPr lang="zh-CN" altLang="en-US" sz="1100" dirty="0">
                <a:solidFill>
                  <a:schemeClr val="bg1"/>
                </a:solidFill>
                <a:latin typeface="微软雅黑" panose="020B0503020204020204" pitchFamily="34" charset="-122"/>
                <a:ea typeface="微软雅黑" panose="020B0503020204020204" pitchFamily="34" charset="-122"/>
              </a:rPr>
              <a:t>实训</a:t>
            </a:r>
            <a:r>
              <a:rPr lang="zh-CN" altLang="en-US" sz="1100" dirty="0" smtClean="0">
                <a:solidFill>
                  <a:schemeClr val="bg1"/>
                </a:solidFill>
                <a:latin typeface="微软雅黑" panose="020B0503020204020204" pitchFamily="34" charset="-122"/>
                <a:ea typeface="微软雅黑" panose="020B0503020204020204" pitchFamily="34" charset="-122"/>
              </a:rPr>
              <a:t>，不仅运用了所学知识，并且根据实际问题学习可能有用的新知识新技能， 还锻炼了通过团队协作来解决实际问题的能力。</a:t>
            </a:r>
            <a:endParaRPr lang="en-US" altLang="zh-CN" sz="11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201" name="矩形 13"/>
          <p:cNvSpPr>
            <a:spLocks noChangeArrowheads="1"/>
          </p:cNvSpPr>
          <p:nvPr/>
        </p:nvSpPr>
        <p:spPr bwMode="auto">
          <a:xfrm>
            <a:off x="6098381" y="3646670"/>
            <a:ext cx="2395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389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68389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68389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68389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68389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lnSpc>
                <a:spcPct val="150000"/>
              </a:lnSpc>
            </a:pPr>
            <a:r>
              <a:rPr lang="zh-CN" altLang="en-US" sz="8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学习了通过数据可视化来分析问题，通过实现前端简单展示来更可观展示成果</a:t>
            </a:r>
            <a:endParaRPr lang="zh-CN" altLang="en-US" sz="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0" name="组合 19"/>
          <p:cNvGrpSpPr/>
          <p:nvPr/>
        </p:nvGrpSpPr>
        <p:grpSpPr bwMode="auto">
          <a:xfrm>
            <a:off x="1849438" y="1533525"/>
            <a:ext cx="914400" cy="1050925"/>
            <a:chOff x="1849438" y="1558925"/>
            <a:chExt cx="914400" cy="1050925"/>
          </a:xfrm>
        </p:grpSpPr>
        <p:sp>
          <p:nvSpPr>
            <p:cNvPr id="21" name="任意多边形 20"/>
            <p:cNvSpPr/>
            <p:nvPr/>
          </p:nvSpPr>
          <p:spPr bwMode="auto">
            <a:xfrm>
              <a:off x="1849438" y="15589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0198" name="文本框 21"/>
            <p:cNvSpPr txBox="1">
              <a:spLocks noChangeArrowheads="1"/>
            </p:cNvSpPr>
            <p:nvPr/>
          </p:nvSpPr>
          <p:spPr bwMode="auto">
            <a:xfrm>
              <a:off x="2008332" y="1795179"/>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600">
                  <a:solidFill>
                    <a:schemeClr val="bg1"/>
                  </a:solidFill>
                  <a:latin typeface="FontAwesome"/>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grpSp>
        <p:nvGrpSpPr>
          <p:cNvPr id="23" name="组合 22"/>
          <p:cNvGrpSpPr/>
          <p:nvPr/>
        </p:nvGrpSpPr>
        <p:grpSpPr bwMode="auto">
          <a:xfrm>
            <a:off x="2341563" y="2425700"/>
            <a:ext cx="914400" cy="1050925"/>
            <a:chOff x="2341563" y="2451100"/>
            <a:chExt cx="914400" cy="1050925"/>
          </a:xfrm>
        </p:grpSpPr>
        <p:sp>
          <p:nvSpPr>
            <p:cNvPr id="24" name="任意多边形 19"/>
            <p:cNvSpPr/>
            <p:nvPr/>
          </p:nvSpPr>
          <p:spPr bwMode="auto">
            <a:xfrm>
              <a:off x="2341563"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0196" name="文本框 26"/>
            <p:cNvSpPr txBox="1">
              <a:spLocks noChangeArrowheads="1"/>
            </p:cNvSpPr>
            <p:nvPr/>
          </p:nvSpPr>
          <p:spPr bwMode="auto">
            <a:xfrm>
              <a:off x="2508036" y="2724182"/>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600">
                  <a:solidFill>
                    <a:schemeClr val="bg1"/>
                  </a:solidFill>
                  <a:latin typeface="FontAwesome"/>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grpSp>
        <p:nvGrpSpPr>
          <p:cNvPr id="28" name="组合 27"/>
          <p:cNvGrpSpPr/>
          <p:nvPr/>
        </p:nvGrpSpPr>
        <p:grpSpPr bwMode="auto">
          <a:xfrm>
            <a:off x="3328988" y="2425700"/>
            <a:ext cx="914400" cy="1050925"/>
            <a:chOff x="3328988" y="2451100"/>
            <a:chExt cx="914400" cy="1050925"/>
          </a:xfrm>
        </p:grpSpPr>
        <p:sp>
          <p:nvSpPr>
            <p:cNvPr id="29" name="任意多边形 21"/>
            <p:cNvSpPr/>
            <p:nvPr/>
          </p:nvSpPr>
          <p:spPr bwMode="auto">
            <a:xfrm>
              <a:off x="3328988"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0194" name="文本框 29"/>
            <p:cNvSpPr txBox="1">
              <a:spLocks noChangeArrowheads="1"/>
            </p:cNvSpPr>
            <p:nvPr/>
          </p:nvSpPr>
          <p:spPr bwMode="auto">
            <a:xfrm>
              <a:off x="3487882" y="2714124"/>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600">
                  <a:solidFill>
                    <a:schemeClr val="bg1"/>
                  </a:solidFill>
                  <a:latin typeface="FontAwesome"/>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sp>
        <p:nvSpPr>
          <p:cNvPr id="2" name="任意多边形 37"/>
          <p:cNvSpPr/>
          <p:nvPr/>
        </p:nvSpPr>
        <p:spPr bwMode="auto">
          <a:xfrm flipV="1">
            <a:off x="3751580" y="3529116"/>
            <a:ext cx="2369820" cy="365760"/>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3" name="矩形 13"/>
          <p:cNvSpPr>
            <a:spLocks noChangeArrowheads="1"/>
          </p:cNvSpPr>
          <p:nvPr/>
        </p:nvSpPr>
        <p:spPr bwMode="auto">
          <a:xfrm>
            <a:off x="6248400" y="1793528"/>
            <a:ext cx="2476500"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3895">
              <a:defRPr sz="1300">
                <a:solidFill>
                  <a:schemeClr val="tx1"/>
                </a:solidFill>
                <a:latin typeface="方正正黑简体" panose="02000000000000000000" pitchFamily="2" charset="-122"/>
                <a:ea typeface="方正正黑简体" panose="02000000000000000000" pitchFamily="2" charset="-122"/>
              </a:defRPr>
            </a:lvl1pPr>
            <a:lvl2pPr marL="742950" indent="-285750" defTabSz="683895">
              <a:defRPr sz="1300">
                <a:solidFill>
                  <a:schemeClr val="tx1"/>
                </a:solidFill>
                <a:latin typeface="方正正黑简体" panose="02000000000000000000" pitchFamily="2" charset="-122"/>
                <a:ea typeface="方正正黑简体" panose="02000000000000000000" pitchFamily="2" charset="-122"/>
              </a:defRPr>
            </a:lvl2pPr>
            <a:lvl3pPr marL="1143000" indent="-228600" defTabSz="683895">
              <a:defRPr sz="1300">
                <a:solidFill>
                  <a:schemeClr val="tx1"/>
                </a:solidFill>
                <a:latin typeface="方正正黑简体" panose="02000000000000000000" pitchFamily="2" charset="-122"/>
                <a:ea typeface="方正正黑简体" panose="02000000000000000000" pitchFamily="2" charset="-122"/>
              </a:defRPr>
            </a:lvl3pPr>
            <a:lvl4pPr marL="1600200" indent="-228600" defTabSz="683895">
              <a:defRPr sz="1300">
                <a:solidFill>
                  <a:schemeClr val="tx1"/>
                </a:solidFill>
                <a:latin typeface="方正正黑简体" panose="02000000000000000000" pitchFamily="2" charset="-122"/>
                <a:ea typeface="方正正黑简体" panose="02000000000000000000" pitchFamily="2" charset="-122"/>
              </a:defRPr>
            </a:lvl4pPr>
            <a:lvl5pPr marL="2057400" indent="-228600" defTabSz="683895">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3895"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lnSpc>
                <a:spcPct val="150000"/>
              </a:lnSpc>
            </a:pPr>
            <a:r>
              <a:rPr lang="zh-CN" altLang="en-US" sz="1100" dirty="0" smtClean="0">
                <a:solidFill>
                  <a:schemeClr val="bg1"/>
                </a:solidFill>
                <a:latin typeface="微软雅黑" panose="020B0503020204020204" pitchFamily="34" charset="-122"/>
                <a:ea typeface="微软雅黑" panose="020B0503020204020204" pitchFamily="34" charset="-122"/>
              </a:rPr>
              <a:t>通过数据预处理和数据可视化，体会数据科学不单是建模预测的，前期的数据处理和数据可视化也是很重要的。</a:t>
            </a:r>
            <a:endParaRPr lang="en-US" altLang="zh-CN" sz="11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50" fill="hold"/>
                                        <p:tgtEl>
                                          <p:spTgt spid="23"/>
                                        </p:tgtEl>
                                        <p:attrNameLst>
                                          <p:attrName>ppt_w</p:attrName>
                                        </p:attrNameLst>
                                      </p:cBhvr>
                                      <p:tavLst>
                                        <p:tav tm="0">
                                          <p:val>
                                            <p:fltVal val="0"/>
                                          </p:val>
                                        </p:tav>
                                        <p:tav tm="100000">
                                          <p:val>
                                            <p:strVal val="#ppt_w"/>
                                          </p:val>
                                        </p:tav>
                                      </p:tavLst>
                                    </p:anim>
                                    <p:anim calcmode="lin" valueType="num">
                                      <p:cBhvr>
                                        <p:cTn id="8" dur="250" fill="hold"/>
                                        <p:tgtEl>
                                          <p:spTgt spid="23"/>
                                        </p:tgtEl>
                                        <p:attrNameLst>
                                          <p:attrName>ppt_h</p:attrName>
                                        </p:attrNameLst>
                                      </p:cBhvr>
                                      <p:tavLst>
                                        <p:tav tm="0">
                                          <p:val>
                                            <p:fltVal val="0"/>
                                          </p:val>
                                        </p:tav>
                                        <p:tav tm="100000">
                                          <p:val>
                                            <p:strVal val="#ppt_h"/>
                                          </p:val>
                                        </p:tav>
                                      </p:tavLst>
                                    </p:anim>
                                    <p:animEffect transition="in" filter="fade">
                                      <p:cBhvr>
                                        <p:cTn id="9" dur="250"/>
                                        <p:tgtEl>
                                          <p:spTgt spid="23"/>
                                        </p:tgtEl>
                                      </p:cBhvr>
                                    </p:animEffect>
                                  </p:childTnLst>
                                </p:cTn>
                              </p:par>
                              <p:par>
                                <p:cTn id="10" presetID="6" presetClass="emph" presetSubtype="0" decel="100000" fill="hold" nodeType="withEffect">
                                  <p:stCondLst>
                                    <p:cond delay="200"/>
                                  </p:stCondLst>
                                  <p:childTnLst>
                                    <p:animScale>
                                      <p:cBhvr>
                                        <p:cTn id="11" dur="250" fill="hold"/>
                                        <p:tgtEl>
                                          <p:spTgt spid="23"/>
                                        </p:tgtEl>
                                      </p:cBhvr>
                                      <p:by x="110000" y="110000"/>
                                    </p:animScale>
                                  </p:childTnLst>
                                </p:cTn>
                              </p:par>
                              <p:par>
                                <p:cTn id="12" presetID="6" presetClass="emph" presetSubtype="0" decel="100000" fill="hold" nodeType="withEffect">
                                  <p:stCondLst>
                                    <p:cond delay="400"/>
                                  </p:stCondLst>
                                  <p:childTnLst>
                                    <p:animScale>
                                      <p:cBhvr>
                                        <p:cTn id="13" dur="250" fill="hold"/>
                                        <p:tgtEl>
                                          <p:spTgt spid="23"/>
                                        </p:tgtEl>
                                      </p:cBhvr>
                                      <p:by x="91000" y="91000"/>
                                    </p:animScale>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3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4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数据源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bwMode="auto">
          <a:xfrm>
            <a:off x="6407098" y="922119"/>
            <a:ext cx="1958975" cy="1871663"/>
            <a:chOff x="3065829" y="2668267"/>
            <a:chExt cx="1872107" cy="1761728"/>
          </a:xfrm>
        </p:grpSpPr>
        <p:sp>
          <p:nvSpPr>
            <p:cNvPr id="28" name="椭圆 27"/>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椭圆 29"/>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椭圆 30"/>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椭圆 31"/>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5" name="椭圆 44"/>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6" name="椭圆 45"/>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17432" name="组合 46"/>
            <p:cNvGrpSpPr/>
            <p:nvPr/>
          </p:nvGrpSpPr>
          <p:grpSpPr bwMode="auto">
            <a:xfrm>
              <a:off x="3269294" y="2943617"/>
              <a:ext cx="1465544" cy="1202498"/>
              <a:chOff x="3269294" y="2943617"/>
              <a:chExt cx="1465544" cy="1202498"/>
            </a:xfrm>
          </p:grpSpPr>
          <p:sp>
            <p:nvSpPr>
              <p:cNvPr id="48" name="任意多边形 47"/>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9" name="任意多边形 48"/>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0" name="任意多边形 49"/>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1" name="任意多边形 50"/>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2" name="任意多边形 51"/>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3" name="任意多边形 52"/>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57" name="组合 56"/>
          <p:cNvGrpSpPr/>
          <p:nvPr/>
        </p:nvGrpSpPr>
        <p:grpSpPr bwMode="auto">
          <a:xfrm>
            <a:off x="6900981" y="1369794"/>
            <a:ext cx="982087" cy="993775"/>
            <a:chOff x="3906743" y="2917715"/>
            <a:chExt cx="938588" cy="936104"/>
          </a:xfrm>
        </p:grpSpPr>
        <p:sp>
          <p:nvSpPr>
            <p:cNvPr id="58" name="椭圆 57"/>
            <p:cNvSpPr/>
            <p:nvPr/>
          </p:nvSpPr>
          <p:spPr>
            <a:xfrm>
              <a:off x="3909227" y="2917715"/>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7422" name="矩形 58"/>
            <p:cNvSpPr>
              <a:spLocks noChangeArrowheads="1"/>
            </p:cNvSpPr>
            <p:nvPr/>
          </p:nvSpPr>
          <p:spPr bwMode="auto">
            <a:xfrm>
              <a:off x="3906743" y="3241684"/>
              <a:ext cx="91184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500" dirty="0" smtClean="0">
                  <a:solidFill>
                    <a:schemeClr val="bg1"/>
                  </a:solidFill>
                  <a:latin typeface="微软雅黑" panose="020B0503020204020204" pitchFamily="34" charset="-122"/>
                  <a:ea typeface="微软雅黑" panose="020B0503020204020204" pitchFamily="34" charset="-122"/>
                </a:rPr>
                <a:t>智慧交通</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61" name="TextBox 23"/>
          <p:cNvSpPr txBox="1"/>
          <p:nvPr/>
        </p:nvSpPr>
        <p:spPr bwMode="auto">
          <a:xfrm>
            <a:off x="5962131" y="3426004"/>
            <a:ext cx="2666199" cy="1338828"/>
          </a:xfrm>
          <a:prstGeom prst="rect">
            <a:avLst/>
          </a:prstGeom>
          <a:noFill/>
        </p:spPr>
        <p:txBody>
          <a:bodyPr wrap="square">
            <a:spAutoFit/>
          </a:bodyPr>
          <a:lstStyle/>
          <a:p>
            <a:pPr eaLnBrk="1" fontAlgn="auto" hangingPunct="1">
              <a:spcBef>
                <a:spcPts val="0"/>
              </a:spcBef>
              <a:spcAft>
                <a:spcPts val="0"/>
              </a:spcAft>
              <a:defRPr/>
            </a:pPr>
            <a:r>
              <a:rPr lang="zh-CN" altLang="en-US" sz="1350" dirty="0">
                <a:solidFill>
                  <a:schemeClr val="bg1"/>
                </a:solidFill>
                <a:latin typeface="微软雅黑" panose="020B0503020204020204" pitchFamily="34" charset="-122"/>
                <a:ea typeface="微软雅黑" panose="020B0503020204020204" pitchFamily="34" charset="-122"/>
              </a:rPr>
              <a:t>每条道路的每个通行方向由多条路段（</a:t>
            </a: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）构成，数据集中会提供每条</a:t>
            </a: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的唯一标识，长度，宽度，以及道路</a:t>
            </a:r>
            <a:r>
              <a:rPr lang="zh-CN" altLang="en-US" sz="1350" dirty="0" smtClean="0">
                <a:solidFill>
                  <a:schemeClr val="bg1"/>
                </a:solidFill>
                <a:latin typeface="微软雅黑" panose="020B0503020204020204" pitchFamily="34" charset="-122"/>
                <a:ea typeface="微软雅黑" panose="020B0503020204020204" pitchFamily="34" charset="-122"/>
              </a:rPr>
              <a:t>类型，如表</a:t>
            </a:r>
            <a:r>
              <a:rPr lang="en-US" altLang="zh-CN" sz="1350" dirty="0" smtClean="0">
                <a:solidFill>
                  <a:schemeClr val="bg1"/>
                </a:solidFill>
                <a:latin typeface="微软雅黑" panose="020B0503020204020204" pitchFamily="34" charset="-122"/>
                <a:ea typeface="微软雅黑" panose="020B0503020204020204" pitchFamily="34" charset="-122"/>
              </a:rPr>
              <a:t>1</a:t>
            </a:r>
            <a:r>
              <a:rPr lang="zh-CN" altLang="en-US" sz="1350" dirty="0" smtClean="0">
                <a:solidFill>
                  <a:schemeClr val="bg1"/>
                </a:solidFill>
                <a:latin typeface="微软雅黑" panose="020B0503020204020204" pitchFamily="34" charset="-122"/>
                <a:ea typeface="微软雅黑" panose="020B0503020204020204" pitchFamily="34" charset="-122"/>
              </a:rPr>
              <a:t>所示；</a:t>
            </a:r>
            <a:r>
              <a:rPr lang="zh-CN" altLang="en-US" sz="1350" dirty="0">
                <a:solidFill>
                  <a:schemeClr val="bg1"/>
                </a:solidFill>
                <a:latin typeface="微软雅黑" panose="020B0503020204020204" pitchFamily="34" charset="-122"/>
                <a:ea typeface="微软雅黑" panose="020B0503020204020204" pitchFamily="34" charset="-122"/>
              </a:rPr>
              <a:t>图</a:t>
            </a:r>
            <a:r>
              <a:rPr lang="en-US" altLang="zh-CN" sz="1350" dirty="0">
                <a:solidFill>
                  <a:schemeClr val="bg1"/>
                </a:solidFill>
                <a:latin typeface="微软雅黑" panose="020B0503020204020204" pitchFamily="34" charset="-122"/>
                <a:ea typeface="微软雅黑" panose="020B0503020204020204" pitchFamily="34" charset="-122"/>
              </a:rPr>
              <a:t>1</a:t>
            </a:r>
            <a:r>
              <a:rPr lang="zh-CN" altLang="en-US" sz="1350" dirty="0">
                <a:solidFill>
                  <a:schemeClr val="bg1"/>
                </a:solidFill>
                <a:latin typeface="微软雅黑" panose="020B0503020204020204" pitchFamily="34" charset="-122"/>
                <a:ea typeface="微软雅黑" panose="020B0503020204020204" pitchFamily="34" charset="-122"/>
              </a:rPr>
              <a:t>示例了地面道路</a:t>
            </a:r>
            <a:r>
              <a:rPr lang="en-US" altLang="zh-CN" sz="1350" dirty="0">
                <a:solidFill>
                  <a:schemeClr val="bg1"/>
                </a:solidFill>
                <a:latin typeface="微软雅黑" panose="020B0503020204020204" pitchFamily="34" charset="-122"/>
                <a:ea typeface="微软雅黑" panose="020B0503020204020204" pitchFamily="34" charset="-122"/>
              </a:rPr>
              <a:t>link1</a:t>
            </a:r>
            <a:r>
              <a:rPr lang="zh-CN" altLang="en-US" sz="1350" dirty="0">
                <a:solidFill>
                  <a:schemeClr val="bg1"/>
                </a:solidFill>
                <a:latin typeface="微软雅黑" panose="020B0503020204020204" pitchFamily="34" charset="-122"/>
                <a:ea typeface="微软雅黑" panose="020B0503020204020204" pitchFamily="34" charset="-122"/>
              </a:rPr>
              <a:t>和</a:t>
            </a:r>
            <a:r>
              <a:rPr lang="en-US" altLang="zh-CN" sz="1350" dirty="0">
                <a:solidFill>
                  <a:schemeClr val="bg1"/>
                </a:solidFill>
                <a:latin typeface="微软雅黑" panose="020B0503020204020204" pitchFamily="34" charset="-122"/>
                <a:ea typeface="微软雅黑" panose="020B0503020204020204" pitchFamily="34" charset="-122"/>
              </a:rPr>
              <a:t>link2</a:t>
            </a:r>
            <a:r>
              <a:rPr lang="zh-CN" altLang="en-US" sz="1350" dirty="0">
                <a:solidFill>
                  <a:schemeClr val="bg1"/>
                </a:solidFill>
                <a:latin typeface="微软雅黑" panose="020B0503020204020204" pitchFamily="34" charset="-122"/>
                <a:ea typeface="微软雅黑" panose="020B0503020204020204" pitchFamily="34" charset="-122"/>
              </a:rPr>
              <a:t>的属性信息。</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4" name="TextBox 26"/>
          <p:cNvSpPr txBox="1"/>
          <p:nvPr/>
        </p:nvSpPr>
        <p:spPr bwMode="auto">
          <a:xfrm>
            <a:off x="2171700" y="621002"/>
            <a:ext cx="1691489" cy="300082"/>
          </a:xfrm>
          <a:prstGeom prst="rect">
            <a:avLst/>
          </a:prstGeom>
          <a:noFill/>
        </p:spPr>
        <p:txBody>
          <a:bodyPr wrap="none">
            <a:spAutoFit/>
          </a:bodyPr>
          <a:lstStyle/>
          <a:p>
            <a:pPr eaLnBrk="1" fontAlgn="auto" hangingPunct="1">
              <a:spcBef>
                <a:spcPts val="0"/>
              </a:spcBef>
              <a:spcAft>
                <a:spcPts val="0"/>
              </a:spcAft>
              <a:defRPr/>
            </a:pPr>
            <a:r>
              <a:rPr lang="zh-CN" altLang="en-US" sz="1350" dirty="0" smtClean="0">
                <a:solidFill>
                  <a:schemeClr val="bg1"/>
                </a:solidFill>
                <a:latin typeface="微软雅黑" panose="020B0503020204020204" pitchFamily="34" charset="-122"/>
                <a:ea typeface="微软雅黑" panose="020B0503020204020204" pitchFamily="34" charset="-122"/>
              </a:rPr>
              <a:t>路段</a:t>
            </a:r>
            <a:r>
              <a:rPr lang="zh-CN" altLang="en-US" sz="1350" dirty="0">
                <a:solidFill>
                  <a:schemeClr val="bg1"/>
                </a:solidFill>
                <a:latin typeface="微软雅黑" panose="020B0503020204020204" pitchFamily="34" charset="-122"/>
                <a:ea typeface="微软雅黑" panose="020B0503020204020204" pitchFamily="34" charset="-122"/>
              </a:rPr>
              <a:t>（</a:t>
            </a: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）属性表</a:t>
            </a:r>
            <a:endParaRPr lang="zh-CN" altLang="en-US" sz="135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79571" y="1139411"/>
            <a:ext cx="4856948" cy="2065296"/>
          </a:xfrm>
          <a:prstGeom prst="rect">
            <a:avLst/>
          </a:prstGeom>
        </p:spPr>
      </p:pic>
      <p:pic>
        <p:nvPicPr>
          <p:cNvPr id="3" name="图片 2"/>
          <p:cNvPicPr>
            <a:picLocks noChangeAspect="1"/>
          </p:cNvPicPr>
          <p:nvPr/>
        </p:nvPicPr>
        <p:blipFill>
          <a:blip r:embed="rId3"/>
          <a:stretch>
            <a:fillRect/>
          </a:stretch>
        </p:blipFill>
        <p:spPr>
          <a:xfrm>
            <a:off x="679570" y="3426004"/>
            <a:ext cx="4856949" cy="1469054"/>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anim calcmode="lin" valueType="num">
                                      <p:cBhvr>
                                        <p:cTn id="8" dur="2000" fill="hold"/>
                                        <p:tgtEl>
                                          <p:spTgt spid="27"/>
                                        </p:tgtEl>
                                        <p:attrNameLst>
                                          <p:attrName>ppt_w</p:attrName>
                                        </p:attrNameLst>
                                      </p:cBhvr>
                                      <p:tavLst>
                                        <p:tav tm="0" fmla="#ppt_w*sin(2.5*pi*$)">
                                          <p:val>
                                            <p:fltVal val="0"/>
                                          </p:val>
                                        </p:tav>
                                        <p:tav tm="100000">
                                          <p:val>
                                            <p:fltVal val="1"/>
                                          </p:val>
                                        </p:tav>
                                      </p:tavLst>
                                    </p:anim>
                                    <p:anim calcmode="lin" valueType="num">
                                      <p:cBhvr>
                                        <p:cTn id="9" dur="2000" fill="hold"/>
                                        <p:tgtEl>
                                          <p:spTgt spid="2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000"/>
                                        <p:tgtEl>
                                          <p:spTgt spid="57"/>
                                        </p:tgtEl>
                                      </p:cBhvr>
                                    </p:animEffect>
                                    <p:anim calcmode="lin" valueType="num">
                                      <p:cBhvr>
                                        <p:cTn id="13" dur="2000" fill="hold"/>
                                        <p:tgtEl>
                                          <p:spTgt spid="57"/>
                                        </p:tgtEl>
                                        <p:attrNameLst>
                                          <p:attrName>ppt_w</p:attrName>
                                        </p:attrNameLst>
                                      </p:cBhvr>
                                      <p:tavLst>
                                        <p:tav tm="0" fmla="#ppt_w*sin(2.5*pi*$)">
                                          <p:val>
                                            <p:fltVal val="0"/>
                                          </p:val>
                                        </p:tav>
                                        <p:tav tm="100000">
                                          <p:val>
                                            <p:fltVal val="1"/>
                                          </p:val>
                                        </p:tav>
                                      </p:tavLst>
                                    </p:anim>
                                    <p:anim calcmode="lin" valueType="num">
                                      <p:cBhvr>
                                        <p:cTn id="14" dur="2000" fill="hold"/>
                                        <p:tgtEl>
                                          <p:spTgt spid="5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bwMode="auto">
          <a:xfrm>
            <a:off x="2498493" y="2401191"/>
            <a:ext cx="892640" cy="862284"/>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15365" name="文本框 37"/>
          <p:cNvSpPr txBox="1">
            <a:spLocks noChangeArrowheads="1"/>
          </p:cNvSpPr>
          <p:nvPr/>
        </p:nvSpPr>
        <p:spPr bwMode="auto">
          <a:xfrm>
            <a:off x="2944813" y="2478390"/>
            <a:ext cx="35353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000" dirty="0" smtClean="0">
                <a:solidFill>
                  <a:schemeClr val="bg1"/>
                </a:solidFill>
                <a:ea typeface="微软雅黑" panose="020B0503020204020204" pitchFamily="34" charset="-122"/>
              </a:rPr>
              <a:t>李嘉禾</a:t>
            </a:r>
            <a:endParaRPr lang="zh-CN" altLang="en-US" sz="4000" dirty="0">
              <a:solidFill>
                <a:schemeClr val="bg1"/>
              </a:solidFill>
              <a:ea typeface="微软雅黑" panose="020B0503020204020204" pitchFamily="34" charset="-122"/>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250" fill="hold"/>
                                        <p:tgtEl>
                                          <p:spTgt spid="34"/>
                                        </p:tgtEl>
                                        <p:attrNameLst>
                                          <p:attrName>ppt_w</p:attrName>
                                        </p:attrNameLst>
                                      </p:cBhvr>
                                      <p:tavLst>
                                        <p:tav tm="0">
                                          <p:val>
                                            <p:fltVal val="0"/>
                                          </p:val>
                                        </p:tav>
                                        <p:tav tm="100000">
                                          <p:val>
                                            <p:strVal val="#ppt_w"/>
                                          </p:val>
                                        </p:tav>
                                      </p:tavLst>
                                    </p:anim>
                                    <p:anim calcmode="lin" valueType="num">
                                      <p:cBhvr>
                                        <p:cTn id="8" dur="250" fill="hold"/>
                                        <p:tgtEl>
                                          <p:spTgt spid="34"/>
                                        </p:tgtEl>
                                        <p:attrNameLst>
                                          <p:attrName>ppt_h</p:attrName>
                                        </p:attrNameLst>
                                      </p:cBhvr>
                                      <p:tavLst>
                                        <p:tav tm="0">
                                          <p:val>
                                            <p:fltVal val="0"/>
                                          </p:val>
                                        </p:tav>
                                        <p:tav tm="100000">
                                          <p:val>
                                            <p:strVal val="#ppt_h"/>
                                          </p:val>
                                        </p:tav>
                                      </p:tavLst>
                                    </p:anim>
                                    <p:animEffect transition="in" filter="fade">
                                      <p:cBhvr>
                                        <p:cTn id="9" dur="250"/>
                                        <p:tgtEl>
                                          <p:spTgt spid="34"/>
                                        </p:tgtEl>
                                      </p:cBhvr>
                                    </p:animEffect>
                                  </p:childTnLst>
                                </p:cTn>
                              </p:par>
                              <p:par>
                                <p:cTn id="10" presetID="6" presetClass="emph" presetSubtype="0" decel="100000" fill="hold" nodeType="withEffect">
                                  <p:stCondLst>
                                    <p:cond delay="0"/>
                                  </p:stCondLst>
                                  <p:childTnLst>
                                    <p:animScale>
                                      <p:cBhvr>
                                        <p:cTn id="11" dur="250" fill="hold"/>
                                        <p:tgtEl>
                                          <p:spTgt spid="34"/>
                                        </p:tgtEl>
                                      </p:cBhvr>
                                      <p:by x="110000" y="110000"/>
                                    </p:animScale>
                                  </p:childTnLst>
                                </p:cTn>
                              </p:par>
                              <p:par>
                                <p:cTn id="12" presetID="6" presetClass="emph" presetSubtype="0" decel="100000" fill="hold" nodeType="withEffect">
                                  <p:stCondLst>
                                    <p:cond delay="0"/>
                                  </p:stCondLst>
                                  <p:childTnLst>
                                    <p:animScale>
                                      <p:cBhvr>
                                        <p:cTn id="13" dur="250" fill="hold"/>
                                        <p:tgtEl>
                                          <p:spTgt spid="3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image.pdf" descr="image.pdf"/>
          <p:cNvPicPr>
            <a:picLocks noChangeAspect="1"/>
          </p:cNvPicPr>
          <p:nvPr/>
        </p:nvPicPr>
        <p:blipFill>
          <a:blip r:embed="rId1"/>
          <a:stretch>
            <a:fillRect/>
          </a:stretch>
        </p:blipFill>
        <p:spPr>
          <a:xfrm>
            <a:off x="311150" y="277812"/>
            <a:ext cx="331788" cy="414338"/>
          </a:xfrm>
          <a:prstGeom prst="rect">
            <a:avLst/>
          </a:prstGeom>
          <a:ln w="12700">
            <a:miter lim="400000"/>
            <a:headEnd/>
            <a:tailEnd/>
          </a:ln>
        </p:spPr>
      </p:pic>
      <p:sp>
        <p:nvSpPr>
          <p:cNvPr id="85" name="个人分工"/>
          <p:cNvSpPr txBox="1"/>
          <p:nvPr/>
        </p:nvSpPr>
        <p:spPr>
          <a:xfrm>
            <a:off x="411162" y="365125"/>
            <a:ext cx="1760538" cy="370840"/>
          </a:xfrm>
          <a:prstGeom prst="rect">
            <a:avLst/>
          </a:prstGeom>
          <a:ln w="12700">
            <a:miter lim="400000"/>
          </a:ln>
        </p:spPr>
        <p:txBody>
          <a:bodyPr lIns="45719" rIns="45719">
            <a:spAutoFit/>
          </a:bodyPr>
          <a:lstStyle>
            <a:lvl1pPr>
              <a:defRPr sz="16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个人分工</a:t>
            </a:r>
          </a:p>
        </p:txBody>
      </p:sp>
      <p:sp>
        <p:nvSpPr>
          <p:cNvPr id="86" name="文本框 3"/>
          <p:cNvSpPr txBox="1"/>
          <p:nvPr/>
        </p:nvSpPr>
        <p:spPr>
          <a:xfrm>
            <a:off x="796826" y="826207"/>
            <a:ext cx="7182486" cy="3291841"/>
          </a:xfrm>
          <a:prstGeom prst="rect">
            <a:avLst/>
          </a:prstGeom>
          <a:ln w="12700">
            <a:miter lim="400000"/>
          </a:ln>
        </p:spPr>
        <p:txBody>
          <a:bodyPr lIns="45719" rIns="45719">
            <a:spAutoFit/>
          </a:bodyPr>
          <a:lstStyle/>
          <a:p>
            <a:pPr>
              <a:def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方正正黑简体" panose="02000000000000000000"/>
              <a:ea typeface="方正正黑简体" panose="02000000000000000000"/>
              <a:cs typeface="方正正黑简体" panose="02000000000000000000"/>
              <a:sym typeface="方正正黑简体" panose="02000000000000000000"/>
            </a:endParaRPr>
          </a:p>
          <a:p>
            <a:pPr>
              <a:defRPr sz="20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方正正黑简体" panose="02000000000000000000"/>
              <a:ea typeface="方正正黑简体" panose="02000000000000000000"/>
              <a:cs typeface="方正正黑简体" panose="02000000000000000000"/>
              <a:sym typeface="方正正黑简体" panose="02000000000000000000"/>
            </a:endParaRPr>
          </a:p>
          <a:p>
            <a:pPr marL="285750" indent="-285750">
              <a:buSzPct val="100000"/>
              <a:buChar char="●"/>
              <a:defRPr sz="1800">
                <a:solidFill>
                  <a:srgbClr val="FFFFFF"/>
                </a:solidFill>
              </a:defRPr>
            </a:pPr>
            <a:r>
              <a: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数据</a:t>
            </a:r>
            <a:r>
              <a:t>切分及预处理</a:t>
            </a:r>
          </a:p>
          <a:p>
            <a:pPr marL="285750" indent="-285750">
              <a:buSzPct val="100000"/>
              <a:buChar char="●"/>
              <a:defRPr sz="18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a:p>
            <a:pPr marL="285750" indent="-285750">
              <a:buSzPct val="100000"/>
              <a:buChar char="●"/>
              <a:defRPr sz="1800">
                <a:solidFill>
                  <a:srgbClr val="FFFFFF"/>
                </a:solidFill>
              </a:defRPr>
            </a:pPr>
            <a:r>
              <a: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使用</a:t>
            </a:r>
            <a:r>
              <a:t>线性回归等算法建模</a:t>
            </a:r>
          </a:p>
          <a:p>
            <a:pPr marL="285750" indent="-285750">
              <a:buSzPct val="100000"/>
              <a:buChar char="●"/>
              <a:defRPr sz="18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a:p>
            <a:pPr marL="285750" indent="-285750">
              <a:buSzPct val="100000"/>
              <a:buChar char="●"/>
              <a:defRPr sz="18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对</a:t>
            </a:r>
            <a:r>
              <a:rPr>
                <a:latin typeface="方正正黑简体" panose="02000000000000000000"/>
                <a:ea typeface="方正正黑简体" panose="02000000000000000000"/>
                <a:cs typeface="方正正黑简体" panose="02000000000000000000"/>
                <a:sym typeface="方正正黑简体" panose="02000000000000000000"/>
              </a:rPr>
              <a:t>数据进行可视化操作</a:t>
            </a:r>
            <a:endParaRPr>
              <a:latin typeface="方正正黑简体" panose="02000000000000000000"/>
              <a:ea typeface="方正正黑简体" panose="02000000000000000000"/>
              <a:cs typeface="方正正黑简体" panose="02000000000000000000"/>
              <a:sym typeface="方正正黑简体" panose="02000000000000000000"/>
            </a:endParaRPr>
          </a:p>
          <a:p>
            <a:pPr>
              <a:defRPr sz="18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方正正黑简体" panose="02000000000000000000"/>
              <a:ea typeface="方正正黑简体" panose="02000000000000000000"/>
              <a:cs typeface="方正正黑简体" panose="02000000000000000000"/>
              <a:sym typeface="方正正黑简体" panose="02000000000000000000"/>
            </a:endParaRPr>
          </a:p>
          <a:p>
            <a:pPr marL="285750" indent="-285750">
              <a:buSzPct val="100000"/>
              <a:buChar char="●"/>
              <a:defRPr sz="1800">
                <a:solidFill>
                  <a:srgbClr val="FFFFFF"/>
                </a:solidFill>
              </a:defRPr>
            </a:pPr>
            <a:r>
              <a:t>使用不同派生属性提升准确度</a:t>
            </a:r>
          </a:p>
          <a:p>
            <a:pPr>
              <a:defRPr sz="18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方正正黑简体" panose="02000000000000000000"/>
              <a:ea typeface="方正正黑简体" panose="02000000000000000000"/>
              <a:cs typeface="方正正黑简体" panose="02000000000000000000"/>
              <a:sym typeface="方正正黑简体" panose="02000000000000000000"/>
            </a:endParaRPr>
          </a:p>
        </p:txBody>
      </p:sp>
      <p:pic>
        <p:nvPicPr>
          <p:cNvPr id="87" name="图片 4" descr="图片 4"/>
          <p:cNvPicPr>
            <a:picLocks noChangeAspect="1"/>
          </p:cNvPicPr>
          <p:nvPr/>
        </p:nvPicPr>
        <p:blipFill>
          <a:blip r:embed="rId2"/>
          <a:stretch>
            <a:fillRect/>
          </a:stretch>
        </p:blipFill>
        <p:spPr>
          <a:xfrm>
            <a:off x="4867494" y="1688964"/>
            <a:ext cx="1969180" cy="1883828"/>
          </a:xfrm>
          <a:prstGeom prst="rect">
            <a:avLst/>
          </a:prstGeom>
          <a:ln w="12700">
            <a:miter lim="400000"/>
            <a:headEnd/>
            <a:tailEnd/>
          </a:ln>
        </p:spPr>
      </p:pic>
      <p:grpSp>
        <p:nvGrpSpPr>
          <p:cNvPr id="90" name="组合 5"/>
          <p:cNvGrpSpPr/>
          <p:nvPr/>
        </p:nvGrpSpPr>
        <p:grpSpPr>
          <a:xfrm>
            <a:off x="5361039" y="2133989"/>
            <a:ext cx="982088" cy="993777"/>
            <a:chOff x="0" y="0"/>
            <a:chExt cx="982087" cy="993775"/>
          </a:xfrm>
        </p:grpSpPr>
        <p:sp>
          <p:nvSpPr>
            <p:cNvPr id="88" name="椭圆 6"/>
            <p:cNvSpPr/>
            <p:nvPr/>
          </p:nvSpPr>
          <p:spPr>
            <a:xfrm>
              <a:off x="2599" y="0"/>
              <a:ext cx="979489" cy="993776"/>
            </a:xfrm>
            <a:prstGeom prst="ellipse">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p:txBody>
        </p:sp>
        <p:sp>
          <p:nvSpPr>
            <p:cNvPr id="89" name="矩形 58"/>
            <p:cNvSpPr txBox="1"/>
            <p:nvPr/>
          </p:nvSpPr>
          <p:spPr>
            <a:xfrm>
              <a:off x="0" y="343927"/>
              <a:ext cx="866141" cy="358141"/>
            </a:xfrm>
            <a:prstGeom prst="rect">
              <a:avLst/>
            </a:prstGeom>
            <a:noFill/>
            <a:ln w="12700" cap="flat">
              <a:noFill/>
              <a:miter lim="400000"/>
            </a:ln>
            <a:effectLst/>
          </p:spPr>
          <p:txBody>
            <a:bodyPr wrap="none" lIns="45719" tIns="45719" rIns="45719" bIns="45719" numCol="1" anchor="t">
              <a:spAutoFit/>
            </a:bodyPr>
            <a:lstStyle>
              <a:lvl1pPr>
                <a:defRPr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智慧交通</a:t>
              </a:r>
            </a:p>
          </p:txBody>
        </p:sp>
      </p:grpSp>
    </p:spTree>
  </p:cSld>
  <p:clrMapOvr>
    <a:masterClrMapping/>
  </p:clrMapOvr>
  <p:transition spd="med" advClick="0"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childTnLst>
                                    <p:set>
                                      <p:cBhvr>
                                        <p:cTn id="6" dur="indefinite" fill="hold"/>
                                        <p:tgtEl>
                                          <p:spTgt spid="90"/>
                                        </p:tgtEl>
                                        <p:attrNameLst>
                                          <p:attrName>style.visibility</p:attrName>
                                        </p:attrNameLst>
                                      </p:cBhvr>
                                      <p:to>
                                        <p:strVal val="visible"/>
                                      </p:to>
                                    </p:set>
                                    <p:anim calcmode="lin" valueType="num">
                                      <p:cBhvr>
                                        <p:cTn id="7" dur="2000" fill="hold"/>
                                        <p:tgtEl>
                                          <p:spTgt spid="90"/>
                                        </p:tgtEl>
                                        <p:attrNameLst>
                                          <p:attrName>ppt_w</p:attrName>
                                        </p:attrNameLst>
                                      </p:cBhvr>
                                      <p:tavLst>
                                        <p:tav tm="0" fmla="#ppt_w*sin(2.5*pi*$)">
                                          <p:val>
                                            <p:fltVal val="0"/>
                                          </p:val>
                                        </p:tav>
                                        <p:tav tm="100000">
                                          <p:val>
                                            <p:fltVal val="1"/>
                                          </p:val>
                                        </p:tav>
                                      </p:tavLst>
                                    </p:anim>
                                    <p:anim calcmode="lin" valueType="num">
                                      <p:cBhvr>
                                        <p:cTn id="8" dur="2000" fill="hold"/>
                                        <p:tgtEl>
                                          <p:spTgt spid="90"/>
                                        </p:tgtEl>
                                        <p:attrNameLst>
                                          <p:attrName>ppt_h</p:attrName>
                                        </p:attrNameLst>
                                      </p:cBhvr>
                                      <p:tavLst>
                                        <p:tav tm="0">
                                          <p:val>
                                            <p:strVal val="#ppt_h"/>
                                          </p:val>
                                        </p:tav>
                                        <p:tav tm="100000">
                                          <p:val>
                                            <p:strVal val="#ppt_h"/>
                                          </p:val>
                                        </p:tav>
                                      </p:tavLst>
                                    </p:anim>
                                  </p:childTnLst>
                                </p:cTn>
                              </p:par>
                            </p:childTnLst>
                          </p:cTn>
                        </p:par>
                        <p:par>
                          <p:cTn id="9" fill="hold">
                            <p:stCondLst>
                              <p:cond delay="2000"/>
                            </p:stCondLst>
                            <p:childTnLst>
                              <p:par>
                                <p:cTn id="10" presetID="19" presetClass="entr" presetSubtype="10" fill="hold" grpId="0" nodeType="afterEffect">
                                  <p:stCondLst>
                                    <p:cond delay="0"/>
                                  </p:stCondLst>
                                  <p:childTnLst>
                                    <p:set>
                                      <p:cBhvr>
                                        <p:cTn id="11" dur="indefinite" fill="hold"/>
                                        <p:tgtEl>
                                          <p:spTgt spid="87"/>
                                        </p:tgtEl>
                                        <p:attrNameLst>
                                          <p:attrName>style.visibility</p:attrName>
                                        </p:attrNameLst>
                                      </p:cBhvr>
                                      <p:to>
                                        <p:strVal val="visible"/>
                                      </p:to>
                                    </p:set>
                                    <p:anim calcmode="lin" valueType="num">
                                      <p:cBhvr>
                                        <p:cTn id="12" dur="2000" fill="hold"/>
                                        <p:tgtEl>
                                          <p:spTgt spid="87"/>
                                        </p:tgtEl>
                                        <p:attrNameLst>
                                          <p:attrName>ppt_w</p:attrName>
                                        </p:attrNameLst>
                                      </p:cBhvr>
                                      <p:tavLst>
                                        <p:tav tm="0" fmla="#ppt_w*sin(2.5*pi*$)">
                                          <p:val>
                                            <p:fltVal val="0"/>
                                          </p:val>
                                        </p:tav>
                                        <p:tav tm="100000">
                                          <p:val>
                                            <p:fltVal val="1"/>
                                          </p:val>
                                        </p:tav>
                                      </p:tavLst>
                                    </p:anim>
                                    <p:anim calcmode="lin" valueType="num">
                                      <p:cBhvr>
                                        <p:cTn id="13" dur="2000" fill="hold"/>
                                        <p:tgtEl>
                                          <p:spTgt spid="8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advAuto="0"/>
      <p:bldP spid="90"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asted-image.png" descr="pasted-image.png"/>
          <p:cNvPicPr>
            <a:picLocks noChangeAspect="1"/>
          </p:cNvPicPr>
          <p:nvPr/>
        </p:nvPicPr>
        <p:blipFill>
          <a:blip r:embed="rId1"/>
          <a:stretch>
            <a:fillRect/>
          </a:stretch>
        </p:blipFill>
        <p:spPr>
          <a:xfrm>
            <a:off x="2963531" y="298680"/>
            <a:ext cx="4845656" cy="3166679"/>
          </a:xfrm>
          <a:prstGeom prst="rect">
            <a:avLst/>
          </a:prstGeom>
          <a:ln w="12700">
            <a:miter lim="400000"/>
            <a:headEnd/>
            <a:tailEnd/>
          </a:ln>
        </p:spPr>
      </p:pic>
      <p:pic>
        <p:nvPicPr>
          <p:cNvPr id="93" name="pasted-image.png" descr="pasted-image.png"/>
          <p:cNvPicPr>
            <a:picLocks noChangeAspect="1"/>
          </p:cNvPicPr>
          <p:nvPr/>
        </p:nvPicPr>
        <p:blipFill>
          <a:blip r:embed="rId2"/>
          <a:stretch>
            <a:fillRect/>
          </a:stretch>
        </p:blipFill>
        <p:spPr>
          <a:xfrm>
            <a:off x="2960658" y="3465129"/>
            <a:ext cx="4851401" cy="1143001"/>
          </a:xfrm>
          <a:prstGeom prst="rect">
            <a:avLst/>
          </a:prstGeom>
          <a:ln w="12700">
            <a:miter lim="400000"/>
            <a:headEnd/>
            <a:tailEnd/>
          </a:ln>
        </p:spPr>
      </p:pic>
      <p:grpSp>
        <p:nvGrpSpPr>
          <p:cNvPr id="97" name="Group"/>
          <p:cNvGrpSpPr/>
          <p:nvPr/>
        </p:nvGrpSpPr>
        <p:grpSpPr>
          <a:xfrm>
            <a:off x="238124" y="296862"/>
            <a:ext cx="1363664" cy="488316"/>
            <a:chOff x="0" y="0"/>
            <a:chExt cx="1363662" cy="488314"/>
          </a:xfrm>
        </p:grpSpPr>
        <p:pic>
          <p:nvPicPr>
            <p:cNvPr id="94" name="image.png" descr="image.png"/>
            <p:cNvPicPr>
              <a:picLocks noChangeAspect="1"/>
            </p:cNvPicPr>
            <p:nvPr/>
          </p:nvPicPr>
          <p:blipFill>
            <a:blip r:embed="rId3"/>
            <a:stretch>
              <a:fillRect/>
            </a:stretch>
          </p:blipFill>
          <p:spPr>
            <a:xfrm flipH="1">
              <a:off x="0" y="0"/>
              <a:ext cx="422180" cy="474663"/>
            </a:xfrm>
            <a:prstGeom prst="rect">
              <a:avLst/>
            </a:prstGeom>
            <a:ln w="12700" cap="flat">
              <a:noFill/>
              <a:miter lim="400000"/>
              <a:headEnd/>
              <a:tailEnd/>
            </a:ln>
            <a:effectLst/>
          </p:spPr>
        </p:pic>
        <p:sp>
          <p:nvSpPr>
            <p:cNvPr id="95" name="原理"/>
            <p:cNvSpPr txBox="1"/>
            <p:nvPr/>
          </p:nvSpPr>
          <p:spPr>
            <a:xfrm>
              <a:off x="355600" y="79374"/>
              <a:ext cx="1008063" cy="408941"/>
            </a:xfrm>
            <a:prstGeom prst="rect">
              <a:avLst/>
            </a:prstGeom>
            <a:noFill/>
            <a:ln w="12700" cap="flat">
              <a:noFill/>
              <a:miter lim="400000"/>
            </a:ln>
            <a:effectLst/>
          </p:spPr>
          <p:txBody>
            <a:bodyPr wrap="square" lIns="45719" tIns="45719" rIns="45719" bIns="45719" numCol="1" anchor="t">
              <a:spAutoFit/>
            </a:bodyPr>
            <a:lstStyle>
              <a:lvl1pPr>
                <a:defRPr sz="18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原理</a:t>
              </a:r>
            </a:p>
          </p:txBody>
        </p:sp>
        <p:sp>
          <p:nvSpPr>
            <p:cNvPr id="96" name="Line"/>
            <p:cNvSpPr/>
            <p:nvPr/>
          </p:nvSpPr>
          <p:spPr>
            <a:xfrm>
              <a:off x="355600" y="449262"/>
              <a:ext cx="863600" cy="1"/>
            </a:xfrm>
            <a:prstGeom prst="line">
              <a:avLst/>
            </a:prstGeom>
            <a:noFill/>
            <a:ln w="9525" cap="flat">
              <a:solidFill>
                <a:srgbClr val="D9D9D9"/>
              </a:solidFill>
              <a:prstDash val="solid"/>
              <a:miter lim="800000"/>
            </a:ln>
            <a:effectLst/>
          </p:spPr>
          <p:txBody>
            <a:bodyPr wrap="square" lIns="45719" tIns="45719" rIns="45719" bIns="45719" numCol="1" anchor="t">
              <a:noAutofit/>
            </a:bodyPr>
            <a:lstStyle/>
            <a:p/>
          </p:txBody>
        </p:sp>
      </p:grpSp>
      <p:sp>
        <p:nvSpPr>
          <p:cNvPr id="98" name="假设函数"/>
          <p:cNvSpPr txBox="1"/>
          <p:nvPr/>
        </p:nvSpPr>
        <p:spPr>
          <a:xfrm>
            <a:off x="680013" y="1961536"/>
            <a:ext cx="1272541" cy="497841"/>
          </a:xfrm>
          <a:prstGeom prst="rect">
            <a:avLst/>
          </a:prstGeom>
          <a:ln w="12700">
            <a:miter lim="400000"/>
          </a:ln>
        </p:spPr>
        <p:txBody>
          <a:bodyPr wrap="none" lIns="45719" rIns="45719">
            <a:spAutoFit/>
          </a:bodyPr>
          <a:lstStyle>
            <a:lvl1pPr>
              <a:defRPr sz="2300" b="1">
                <a:solidFill>
                  <a:srgbClr val="FFFFFF"/>
                </a:solidFill>
              </a:defRPr>
            </a:lvl1pPr>
          </a:lstStyle>
          <a:p>
            <a:r>
              <a:t>假设函数</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97"/>
                                        </p:tgtEl>
                                        <p:attrNameLst>
                                          <p:attrName>style.visibility</p:attrName>
                                        </p:attrNameLst>
                                      </p:cBhvr>
                                      <p:to>
                                        <p:strVal val="visible"/>
                                      </p:to>
                                    </p:set>
                                    <p:anim calcmode="lin" valueType="num">
                                      <p:cBhvr>
                                        <p:cTn id="7" dur="500" fill="hold"/>
                                        <p:tgtEl>
                                          <p:spTgt spid="97"/>
                                        </p:tgtEl>
                                        <p:attrNameLst>
                                          <p:attrName>ppt_x</p:attrName>
                                        </p:attrNameLst>
                                      </p:cBhvr>
                                      <p:tavLst>
                                        <p:tav tm="0">
                                          <p:val>
                                            <p:strVal val="0-#ppt_w/2"/>
                                          </p:val>
                                        </p:tav>
                                        <p:tav tm="100000">
                                          <p:val>
                                            <p:strVal val="#ppt_x"/>
                                          </p:val>
                                        </p:tav>
                                      </p:tavLst>
                                    </p:anim>
                                    <p:anim calcmode="lin" valueType="num">
                                      <p:cBhvr>
                                        <p:cTn id="8" dur="50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p:cNvGrpSpPr/>
          <p:nvPr/>
        </p:nvGrpSpPr>
        <p:grpSpPr>
          <a:xfrm>
            <a:off x="238124" y="296862"/>
            <a:ext cx="1363664" cy="488316"/>
            <a:chOff x="0" y="0"/>
            <a:chExt cx="1363662" cy="488314"/>
          </a:xfrm>
        </p:grpSpPr>
        <p:pic>
          <p:nvPicPr>
            <p:cNvPr id="100" name="image.png" descr="image.png"/>
            <p:cNvPicPr>
              <a:picLocks noChangeAspect="1"/>
            </p:cNvPicPr>
            <p:nvPr/>
          </p:nvPicPr>
          <p:blipFill>
            <a:blip r:embed="rId1"/>
            <a:stretch>
              <a:fillRect/>
            </a:stretch>
          </p:blipFill>
          <p:spPr>
            <a:xfrm flipH="1">
              <a:off x="0" y="0"/>
              <a:ext cx="422180" cy="474663"/>
            </a:xfrm>
            <a:prstGeom prst="rect">
              <a:avLst/>
            </a:prstGeom>
            <a:ln w="12700" cap="flat">
              <a:noFill/>
              <a:miter lim="400000"/>
              <a:headEnd/>
              <a:tailEnd/>
            </a:ln>
            <a:effectLst/>
          </p:spPr>
        </p:pic>
        <p:sp>
          <p:nvSpPr>
            <p:cNvPr id="101" name="原理"/>
            <p:cNvSpPr txBox="1"/>
            <p:nvPr/>
          </p:nvSpPr>
          <p:spPr>
            <a:xfrm>
              <a:off x="355600" y="79374"/>
              <a:ext cx="1008063" cy="408941"/>
            </a:xfrm>
            <a:prstGeom prst="rect">
              <a:avLst/>
            </a:prstGeom>
            <a:noFill/>
            <a:ln w="12700" cap="flat">
              <a:noFill/>
              <a:miter lim="400000"/>
            </a:ln>
            <a:effectLst/>
          </p:spPr>
          <p:txBody>
            <a:bodyPr wrap="square" lIns="45719" tIns="45719" rIns="45719" bIns="45719" numCol="1" anchor="t">
              <a:spAutoFit/>
            </a:bodyPr>
            <a:lstStyle>
              <a:lvl1pPr>
                <a:defRPr sz="18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原理</a:t>
              </a:r>
            </a:p>
          </p:txBody>
        </p:sp>
        <p:sp>
          <p:nvSpPr>
            <p:cNvPr id="102" name="Line"/>
            <p:cNvSpPr/>
            <p:nvPr/>
          </p:nvSpPr>
          <p:spPr>
            <a:xfrm>
              <a:off x="355600" y="449262"/>
              <a:ext cx="863600" cy="1"/>
            </a:xfrm>
            <a:prstGeom prst="line">
              <a:avLst/>
            </a:prstGeom>
            <a:noFill/>
            <a:ln w="9525" cap="flat">
              <a:solidFill>
                <a:srgbClr val="D9D9D9"/>
              </a:solidFill>
              <a:prstDash val="solid"/>
              <a:miter lim="800000"/>
            </a:ln>
            <a:effectLst/>
          </p:spPr>
          <p:txBody>
            <a:bodyPr wrap="square" lIns="45719" tIns="45719" rIns="45719" bIns="45719" numCol="1" anchor="t">
              <a:noAutofit/>
            </a:bodyPr>
            <a:lstStyle/>
            <a:p/>
          </p:txBody>
        </p:sp>
      </p:grpSp>
      <p:pic>
        <p:nvPicPr>
          <p:cNvPr id="104" name="pasted-image.png" descr="pasted-image.png"/>
          <p:cNvPicPr>
            <a:picLocks noChangeAspect="1"/>
          </p:cNvPicPr>
          <p:nvPr/>
        </p:nvPicPr>
        <p:blipFill>
          <a:blip r:embed="rId2"/>
          <a:stretch>
            <a:fillRect/>
          </a:stretch>
        </p:blipFill>
        <p:spPr>
          <a:xfrm>
            <a:off x="2463799" y="1074025"/>
            <a:ext cx="4851401" cy="1143001"/>
          </a:xfrm>
          <a:prstGeom prst="rect">
            <a:avLst/>
          </a:prstGeom>
          <a:ln w="12700">
            <a:miter lim="400000"/>
            <a:headEnd/>
            <a:tailEnd/>
          </a:ln>
        </p:spPr>
      </p:pic>
      <p:pic>
        <p:nvPicPr>
          <p:cNvPr id="105" name="pasted-image.png" descr="pasted-image.png"/>
          <p:cNvPicPr>
            <a:picLocks noChangeAspect="1"/>
          </p:cNvPicPr>
          <p:nvPr/>
        </p:nvPicPr>
        <p:blipFill>
          <a:blip r:embed="rId3"/>
          <a:stretch>
            <a:fillRect/>
          </a:stretch>
        </p:blipFill>
        <p:spPr>
          <a:xfrm>
            <a:off x="2350375" y="2794218"/>
            <a:ext cx="5892801" cy="1092201"/>
          </a:xfrm>
          <a:prstGeom prst="rect">
            <a:avLst/>
          </a:prstGeom>
          <a:ln w="12700">
            <a:miter lim="400000"/>
            <a:headEnd/>
            <a:tailEnd/>
          </a:ln>
        </p:spPr>
      </p:pic>
      <p:sp>
        <p:nvSpPr>
          <p:cNvPr id="106" name="代价函数"/>
          <p:cNvSpPr txBox="1"/>
          <p:nvPr/>
        </p:nvSpPr>
        <p:spPr>
          <a:xfrm>
            <a:off x="601186" y="3091398"/>
            <a:ext cx="1272541" cy="497841"/>
          </a:xfrm>
          <a:prstGeom prst="rect">
            <a:avLst/>
          </a:prstGeom>
          <a:ln w="12700">
            <a:miter lim="400000"/>
          </a:ln>
        </p:spPr>
        <p:txBody>
          <a:bodyPr wrap="none" lIns="45719" rIns="45719">
            <a:spAutoFit/>
          </a:bodyPr>
          <a:lstStyle>
            <a:lvl1pPr>
              <a:defRPr sz="2300" b="1">
                <a:solidFill>
                  <a:srgbClr val="FFFFFF"/>
                </a:solidFill>
              </a:defRPr>
            </a:lvl1pPr>
          </a:lstStyle>
          <a:p>
            <a:r>
              <a:t>代价函数</a:t>
            </a:r>
          </a:p>
        </p:txBody>
      </p:sp>
      <p:sp>
        <p:nvSpPr>
          <p:cNvPr id="107" name="假设函数"/>
          <p:cNvSpPr txBox="1"/>
          <p:nvPr/>
        </p:nvSpPr>
        <p:spPr>
          <a:xfrm>
            <a:off x="601186" y="1396605"/>
            <a:ext cx="1272541" cy="497841"/>
          </a:xfrm>
          <a:prstGeom prst="rect">
            <a:avLst/>
          </a:prstGeom>
          <a:ln w="12700">
            <a:miter lim="400000"/>
          </a:ln>
        </p:spPr>
        <p:txBody>
          <a:bodyPr wrap="none" lIns="45719" rIns="45719">
            <a:spAutoFit/>
          </a:bodyPr>
          <a:lstStyle>
            <a:lvl1pPr>
              <a:defRPr sz="2300" b="1">
                <a:solidFill>
                  <a:srgbClr val="FFFFFF"/>
                </a:solidFill>
              </a:defRPr>
            </a:lvl1pPr>
          </a:lstStyle>
          <a:p>
            <a:r>
              <a:t>假设函数</a:t>
            </a:r>
          </a:p>
        </p:txBody>
      </p:sp>
    </p:spTree>
  </p:cSld>
  <p:clrMapOvr>
    <a:masterClrMapping/>
  </p:clrMapOvr>
  <p:transition spd="med" advClick="0"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03"/>
                                        </p:tgtEl>
                                        <p:attrNameLst>
                                          <p:attrName>style.visibility</p:attrName>
                                        </p:attrNameLst>
                                      </p:cBhvr>
                                      <p:to>
                                        <p:strVal val="visible"/>
                                      </p:to>
                                    </p:set>
                                    <p:anim calcmode="lin" valueType="num">
                                      <p:cBhvr>
                                        <p:cTn id="7" dur="500" fill="hold"/>
                                        <p:tgtEl>
                                          <p:spTgt spid="103"/>
                                        </p:tgtEl>
                                        <p:attrNameLst>
                                          <p:attrName>ppt_x</p:attrName>
                                        </p:attrNameLst>
                                      </p:cBhvr>
                                      <p:tavLst>
                                        <p:tav tm="0">
                                          <p:val>
                                            <p:strVal val="0-#ppt_w/2"/>
                                          </p:val>
                                        </p:tav>
                                        <p:tav tm="100000">
                                          <p:val>
                                            <p:strVal val="#ppt_x"/>
                                          </p:val>
                                        </p:tav>
                                      </p:tavLst>
                                    </p:anim>
                                    <p:anim calcmode="lin" valueType="num">
                                      <p:cBhvr>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1536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2373313" y="1941513"/>
            <a:ext cx="1128712"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3" y="1815037"/>
              <a:ext cx="1085030"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3402011" y="1931720"/>
            <a:ext cx="4769836" cy="1138653"/>
            <a:chOff x="4447674" y="1919081"/>
            <a:chExt cx="4773769" cy="1139102"/>
          </a:xfrm>
        </p:grpSpPr>
        <p:sp>
          <p:nvSpPr>
            <p:cNvPr id="15365" name="文本框 37"/>
            <p:cNvSpPr txBox="1">
              <a:spLocks noChangeArrowheads="1"/>
            </p:cNvSpPr>
            <p:nvPr/>
          </p:nvSpPr>
          <p:spPr bwMode="auto">
            <a:xfrm>
              <a:off x="4447675" y="2226858"/>
              <a:ext cx="4773768" cy="8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4800" dirty="0" smtClean="0">
                  <a:solidFill>
                    <a:schemeClr val="bg1"/>
                  </a:solidFill>
                  <a:ea typeface="微软雅黑" panose="020B0503020204020204" pitchFamily="34" charset="-122"/>
                </a:rPr>
                <a:t>项目总结</a:t>
              </a:r>
              <a:endParaRPr lang="zh-CN" altLang="en-US" sz="4800" dirty="0">
                <a:solidFill>
                  <a:schemeClr val="bg1"/>
                </a:solidFill>
                <a:ea typeface="微软雅黑" panose="020B0503020204020204" pitchFamily="34" charset="-122"/>
              </a:endParaRPr>
            </a:p>
          </p:txBody>
        </p:sp>
        <p:sp>
          <p:nvSpPr>
            <p:cNvPr id="15366" name="文本框 38"/>
            <p:cNvSpPr txBox="1">
              <a:spLocks noChangeArrowheads="1"/>
            </p:cNvSpPr>
            <p:nvPr/>
          </p:nvSpPr>
          <p:spPr bwMode="auto">
            <a:xfrm>
              <a:off x="4447674" y="1919081"/>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a:solidFill>
                    <a:schemeClr val="bg1"/>
                  </a:solidFill>
                  <a:latin typeface="微软雅黑" panose="020B0503020204020204" pitchFamily="34" charset="-122"/>
                  <a:ea typeface="微软雅黑" panose="020B0503020204020204" pitchFamily="34" charset="-122"/>
                </a:rPr>
                <a:t>PART EIGHT</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预测结果</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489131" y="907160"/>
            <a:ext cx="2601913" cy="2855912"/>
            <a:chOff x="6502470" y="1193017"/>
            <a:chExt cx="3467440" cy="3807479"/>
          </a:xfrm>
        </p:grpSpPr>
        <p:grpSp>
          <p:nvGrpSpPr>
            <p:cNvPr id="37897" name="组合 12"/>
            <p:cNvGrpSpPr/>
            <p:nvPr/>
          </p:nvGrpSpPr>
          <p:grpSpPr bwMode="auto">
            <a:xfrm rot="-297887">
              <a:off x="7513178" y="1193017"/>
              <a:ext cx="1250297" cy="1304594"/>
              <a:chOff x="3103525" y="996074"/>
              <a:chExt cx="1790434" cy="1868188"/>
            </a:xfrm>
          </p:grpSpPr>
          <p:cxnSp>
            <p:nvCxnSpPr>
              <p:cNvPr id="15" name="直接连接符 14"/>
              <p:cNvCxnSpPr>
                <a:endCxn id="37901" idx="3"/>
              </p:cNvCxnSpPr>
              <p:nvPr/>
            </p:nvCxnSpPr>
            <p:spPr>
              <a:xfrm rot="297887" flipV="1">
                <a:off x="3098835" y="2311631"/>
                <a:ext cx="842209" cy="442491"/>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16" name="直接连接符 15"/>
              <p:cNvCxnSpPr>
                <a:stCxn id="37901" idx="5"/>
              </p:cNvCxnSpPr>
              <p:nvPr/>
            </p:nvCxnSpPr>
            <p:spPr>
              <a:xfrm rot="297887">
                <a:off x="4143820" y="2383188"/>
                <a:ext cx="748295" cy="460676"/>
              </a:xfrm>
              <a:prstGeom prst="line">
                <a:avLst/>
              </a:prstGeom>
              <a:noFill/>
              <a:ln w="952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7901" name="椭圆 16"/>
              <p:cNvSpPr>
                <a:spLocks noChangeArrowheads="1"/>
              </p:cNvSpPr>
              <p:nvPr/>
            </p:nvSpPr>
            <p:spPr bwMode="auto">
              <a:xfrm>
                <a:off x="3920179" y="996074"/>
                <a:ext cx="290507" cy="1611380"/>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330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6502470" y="2464998"/>
              <a:ext cx="3467440" cy="2535498"/>
            </a:xfrm>
            <a:prstGeom prst="rect">
              <a:avLst/>
            </a:prstGeom>
            <a:no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5639943" y="2462877"/>
            <a:ext cx="2300287" cy="62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该图为预测</a:t>
            </a:r>
            <a:r>
              <a:rPr lang="zh-CN" altLang="en-US" sz="1400" dirty="0">
                <a:solidFill>
                  <a:schemeClr val="bg1"/>
                </a:solidFill>
                <a:latin typeface="微软雅黑" panose="020B0503020204020204" pitchFamily="34" charset="-122"/>
                <a:ea typeface="微软雅黑" panose="020B0503020204020204" pitchFamily="34" charset="-122"/>
              </a:rPr>
              <a:t>值</a:t>
            </a:r>
            <a:r>
              <a:rPr lang="zh-CN" altLang="en-US" sz="1400" dirty="0" smtClean="0">
                <a:solidFill>
                  <a:schemeClr val="bg1"/>
                </a:solidFill>
                <a:latin typeface="微软雅黑" panose="020B0503020204020204" pitchFamily="34" charset="-122"/>
                <a:ea typeface="微软雅黑" panose="020B0503020204020204" pitchFamily="34" charset="-122"/>
              </a:rPr>
              <a:t>与真实值的一个对比</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0" name="文本框 38"/>
          <p:cNvSpPr txBox="1">
            <a:spLocks noChangeArrowheads="1"/>
          </p:cNvSpPr>
          <p:nvPr/>
        </p:nvSpPr>
        <p:spPr bwMode="auto">
          <a:xfrm>
            <a:off x="1623060" y="872072"/>
            <a:ext cx="24805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en-US" altLang="zh-CN" sz="1400" dirty="0" smtClean="0">
                <a:solidFill>
                  <a:schemeClr val="bg1"/>
                </a:solidFill>
                <a:latin typeface="微软雅黑" panose="020B0503020204020204" pitchFamily="34" charset="-122"/>
                <a:ea typeface="微软雅黑" panose="020B0503020204020204" pitchFamily="34" charset="-122"/>
              </a:rPr>
              <a:t>Predict—Real Travel time</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59" y="1347072"/>
            <a:ext cx="4831618" cy="310604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8554"/>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最好排名</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65" y="779780"/>
            <a:ext cx="7918450" cy="3986530"/>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36"/>
          <p:cNvSpPr/>
          <p:nvPr/>
        </p:nvSpPr>
        <p:spPr>
          <a:xfrm>
            <a:off x="3878263" y="1122363"/>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等腰三角形 36"/>
          <p:cNvSpPr/>
          <p:nvPr/>
        </p:nvSpPr>
        <p:spPr>
          <a:xfrm rot="7176392">
            <a:off x="4723606" y="2607469"/>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8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 name="等腰三角形 36"/>
          <p:cNvSpPr/>
          <p:nvPr/>
        </p:nvSpPr>
        <p:spPr>
          <a:xfrm rot="14423608" flipH="1">
            <a:off x="2982119" y="2624932"/>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60000"/>
              </a:schemeClr>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5798770" y="1643174"/>
            <a:ext cx="2353827" cy="1477328"/>
          </a:xfrm>
          <a:prstGeom prst="rect">
            <a:avLst/>
          </a:prstGeom>
          <a:noFill/>
        </p:spPr>
        <p:txBody>
          <a:bodyPr wrap="square">
            <a:spAutoFit/>
          </a:bodyPr>
          <a:lstStyle/>
          <a:p>
            <a:pPr eaLnBrk="1" fontAlgn="auto" hangingPunct="1">
              <a:lnSpc>
                <a:spcPct val="150000"/>
              </a:lnSpc>
              <a:spcBef>
                <a:spcPts val="0"/>
              </a:spcBef>
              <a:spcAft>
                <a:spcPts val="0"/>
              </a:spcAft>
              <a:defRPr/>
            </a:pPr>
            <a:r>
              <a:rPr lang="zh-CN" altLang="en-US" sz="1200" dirty="0" smtClean="0">
                <a:solidFill>
                  <a:schemeClr val="bg1"/>
                </a:solidFill>
                <a:latin typeface="微软雅黑" panose="020B0503020204020204" pitchFamily="34" charset="-122"/>
                <a:ea typeface="微软雅黑" panose="020B0503020204020204" pitchFamily="34" charset="-122"/>
              </a:rPr>
              <a:t>实训期间我们四个人统一思想，统一行动，互相信任，互相协作。通过团队的力量通力合作解决了问题。</a:t>
            </a:r>
            <a:endParaRPr lang="zh-CN" altLang="en-US" sz="12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1140616" y="1643174"/>
            <a:ext cx="2295604" cy="1477328"/>
          </a:xfrm>
          <a:prstGeom prst="rect">
            <a:avLst/>
          </a:prstGeom>
          <a:noFill/>
        </p:spPr>
        <p:txBody>
          <a:bodyPr wrap="square">
            <a:spAutoFit/>
          </a:bodyPr>
          <a:lstStyle/>
          <a:p>
            <a:pPr eaLnBrk="1" fontAlgn="auto" hangingPunct="1">
              <a:lnSpc>
                <a:spcPct val="150000"/>
              </a:lnSpc>
              <a:spcBef>
                <a:spcPts val="0"/>
              </a:spcBef>
              <a:spcAft>
                <a:spcPts val="0"/>
              </a:spcAft>
              <a:defRPr/>
            </a:pPr>
            <a:r>
              <a:rPr lang="zh-CN" altLang="en-US" sz="1200" dirty="0" smtClean="0">
                <a:solidFill>
                  <a:schemeClr val="bg1"/>
                </a:solidFill>
                <a:latin typeface="微软雅黑" panose="020B0503020204020204" pitchFamily="34" charset="-122"/>
                <a:ea typeface="微软雅黑" panose="020B0503020204020204" pitchFamily="34" charset="-122"/>
              </a:rPr>
              <a:t>实训期间通过理论联系实际，不断学习新知识并总结过往经验，不仅巩固了所学知识，还提高了处理实际问题的能力。</a:t>
            </a:r>
            <a:endParaRPr lang="zh-CN" altLang="en-US" sz="12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288506" y="3769479"/>
            <a:ext cx="2581275" cy="648319"/>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200" dirty="0" smtClean="0">
                <a:solidFill>
                  <a:schemeClr val="bg1"/>
                </a:solidFill>
                <a:latin typeface="微软雅黑" panose="020B0503020204020204" pitchFamily="34" charset="-122"/>
                <a:ea typeface="微软雅黑" panose="020B0503020204020204" pitchFamily="34" charset="-122"/>
              </a:rPr>
              <a:t>通过实训，开拓了视野，了解了大数据在实际应用场景下的重要作用</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54488" y="2095500"/>
            <a:ext cx="849312"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学习总结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750"/>
                                        <p:tgtEl>
                                          <p:spTgt spid="8"/>
                                        </p:tgtEl>
                                      </p:cBhvr>
                                    </p:animEffect>
                                  </p:childTnLst>
                                </p:cTn>
                              </p:par>
                              <p:par>
                                <p:cTn id="18" presetID="42" presetClass="entr" presetSubtype="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750"/>
                                        <p:tgtEl>
                                          <p:spTgt spid="9"/>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致谢</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2331001" y="1723423"/>
            <a:ext cx="4541437" cy="155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lnSpc>
                <a:spcPct val="150000"/>
              </a:lnSpc>
            </a:pPr>
            <a:r>
              <a:rPr lang="en-US" altLang="zh-CN" sz="7200" b="1" dirty="0" smtClean="0">
                <a:solidFill>
                  <a:schemeClr val="bg1"/>
                </a:solidFill>
                <a:latin typeface="微软雅黑" panose="020B0503020204020204" pitchFamily="34" charset="-122"/>
                <a:ea typeface="微软雅黑" panose="020B0503020204020204" pitchFamily="34" charset="-122"/>
              </a:rPr>
              <a:t>Thanks!</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100000">
                                          <p:val>
                                            <p:strVal val="#ppt_x"/>
                                          </p:val>
                                        </p:tav>
                                      </p:tavLst>
                                    </p:anim>
                                    <p:anim calcmode="lin" valueType="num">
                                      <p:cBhvr>
                                        <p:cTn id="8" dur="250" fill="hold"/>
                                        <p:tgtEl>
                                          <p:spTgt spid="4"/>
                                        </p:tgtEl>
                                        <p:attrNameLst>
                                          <p:attrName>ppt_y</p:attrName>
                                        </p:attrNameLst>
                                      </p:cBhvr>
                                      <p:tavLst>
                                        <p:tav tm="0">
                                          <p:val>
                                            <p:strVal val="#ppt_y-#ppt_h/2"/>
                                          </p:val>
                                        </p:tav>
                                        <p:tav tm="100000">
                                          <p:val>
                                            <p:strVal val="#ppt_y"/>
                                          </p:val>
                                        </p:tav>
                                      </p:tavLst>
                                    </p:anim>
                                    <p:anim calcmode="lin" valueType="num">
                                      <p:cBhvr>
                                        <p:cTn id="9" dur="250" fill="hold"/>
                                        <p:tgtEl>
                                          <p:spTgt spid="4"/>
                                        </p:tgtEl>
                                        <p:attrNameLst>
                                          <p:attrName>ppt_w</p:attrName>
                                        </p:attrNameLst>
                                      </p:cBhvr>
                                      <p:tavLst>
                                        <p:tav tm="0">
                                          <p:val>
                                            <p:strVal val="#ppt_w"/>
                                          </p:val>
                                        </p:tav>
                                        <p:tav tm="100000">
                                          <p:val>
                                            <p:strVal val="#ppt_w"/>
                                          </p:val>
                                        </p:tav>
                                      </p:tavLst>
                                    </p:anim>
                                    <p:anim calcmode="lin" valueType="num">
                                      <p:cBhvr>
                                        <p:cTn id="10" dur="25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数据源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bwMode="auto">
          <a:xfrm>
            <a:off x="6407098" y="922119"/>
            <a:ext cx="1958975" cy="1871663"/>
            <a:chOff x="3065829" y="2668267"/>
            <a:chExt cx="1872107" cy="1761728"/>
          </a:xfrm>
        </p:grpSpPr>
        <p:sp>
          <p:nvSpPr>
            <p:cNvPr id="28" name="椭圆 27"/>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椭圆 29"/>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椭圆 30"/>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椭圆 31"/>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5" name="椭圆 44"/>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6" name="椭圆 45"/>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17432" name="组合 46"/>
            <p:cNvGrpSpPr/>
            <p:nvPr/>
          </p:nvGrpSpPr>
          <p:grpSpPr bwMode="auto">
            <a:xfrm>
              <a:off x="3269294" y="2943617"/>
              <a:ext cx="1465544" cy="1202498"/>
              <a:chOff x="3269294" y="2943617"/>
              <a:chExt cx="1465544" cy="1202498"/>
            </a:xfrm>
          </p:grpSpPr>
          <p:sp>
            <p:nvSpPr>
              <p:cNvPr id="48" name="任意多边形 47"/>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9" name="任意多边形 48"/>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0" name="任意多边形 49"/>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1" name="任意多边形 50"/>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2" name="任意多边形 51"/>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3" name="任意多边形 52"/>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57" name="组合 56"/>
          <p:cNvGrpSpPr/>
          <p:nvPr/>
        </p:nvGrpSpPr>
        <p:grpSpPr bwMode="auto">
          <a:xfrm>
            <a:off x="6900981" y="1369794"/>
            <a:ext cx="982087" cy="993775"/>
            <a:chOff x="3906743" y="2917715"/>
            <a:chExt cx="938588" cy="936104"/>
          </a:xfrm>
        </p:grpSpPr>
        <p:sp>
          <p:nvSpPr>
            <p:cNvPr id="58" name="椭圆 57"/>
            <p:cNvSpPr/>
            <p:nvPr/>
          </p:nvSpPr>
          <p:spPr>
            <a:xfrm>
              <a:off x="3909227" y="2917715"/>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7422" name="矩形 58"/>
            <p:cNvSpPr>
              <a:spLocks noChangeArrowheads="1"/>
            </p:cNvSpPr>
            <p:nvPr/>
          </p:nvSpPr>
          <p:spPr bwMode="auto">
            <a:xfrm>
              <a:off x="3906743" y="3241684"/>
              <a:ext cx="91184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500" dirty="0" smtClean="0">
                  <a:solidFill>
                    <a:schemeClr val="bg1"/>
                  </a:solidFill>
                  <a:latin typeface="微软雅黑" panose="020B0503020204020204" pitchFamily="34" charset="-122"/>
                  <a:ea typeface="微软雅黑" panose="020B0503020204020204" pitchFamily="34" charset="-122"/>
                </a:rPr>
                <a:t>智慧交通</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61" name="TextBox 23"/>
          <p:cNvSpPr txBox="1"/>
          <p:nvPr/>
        </p:nvSpPr>
        <p:spPr bwMode="auto">
          <a:xfrm>
            <a:off x="5962131" y="3426004"/>
            <a:ext cx="2666199" cy="1131079"/>
          </a:xfrm>
          <a:prstGeom prst="rect">
            <a:avLst/>
          </a:prstGeom>
          <a:noFill/>
        </p:spPr>
        <p:txBody>
          <a:bodyPr wrap="square">
            <a:spAutoFit/>
          </a:bodyPr>
          <a:lstStyle/>
          <a:p>
            <a:pPr eaLnBrk="1" fontAlgn="auto" hangingPunct="1">
              <a:spcBef>
                <a:spcPts val="0"/>
              </a:spcBef>
              <a:spcAft>
                <a:spcPts val="0"/>
              </a:spcAft>
              <a:defRPr/>
            </a:pP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之间按照车辆允许通行的方向存在上下游关系，数据集中提供每条</a:t>
            </a: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的直接上游</a:t>
            </a: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和直接下游</a:t>
            </a: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，如表</a:t>
            </a:r>
            <a:r>
              <a:rPr lang="en-US" altLang="zh-CN" sz="1350" dirty="0">
                <a:solidFill>
                  <a:schemeClr val="bg1"/>
                </a:solidFill>
                <a:latin typeface="微软雅黑" panose="020B0503020204020204" pitchFamily="34" charset="-122"/>
                <a:ea typeface="微软雅黑" panose="020B0503020204020204" pitchFamily="34" charset="-122"/>
              </a:rPr>
              <a:t>2</a:t>
            </a:r>
            <a:r>
              <a:rPr lang="zh-CN" altLang="en-US" sz="1350" dirty="0">
                <a:solidFill>
                  <a:schemeClr val="bg1"/>
                </a:solidFill>
                <a:latin typeface="微软雅黑" panose="020B0503020204020204" pitchFamily="34" charset="-122"/>
                <a:ea typeface="微软雅黑" panose="020B0503020204020204" pitchFamily="34" charset="-122"/>
              </a:rPr>
              <a:t>所示；图</a:t>
            </a:r>
            <a:r>
              <a:rPr lang="en-US" altLang="zh-CN" sz="1350" dirty="0">
                <a:solidFill>
                  <a:schemeClr val="bg1"/>
                </a:solidFill>
                <a:latin typeface="微软雅黑" panose="020B0503020204020204" pitchFamily="34" charset="-122"/>
                <a:ea typeface="微软雅黑" panose="020B0503020204020204" pitchFamily="34" charset="-122"/>
              </a:rPr>
              <a:t>2</a:t>
            </a:r>
            <a:r>
              <a:rPr lang="zh-CN" altLang="en-US" sz="1350" dirty="0">
                <a:solidFill>
                  <a:schemeClr val="bg1"/>
                </a:solidFill>
                <a:latin typeface="微软雅黑" panose="020B0503020204020204" pitchFamily="34" charset="-122"/>
                <a:ea typeface="微软雅黑" panose="020B0503020204020204" pitchFamily="34" charset="-122"/>
              </a:rPr>
              <a:t>示例了</a:t>
            </a:r>
            <a:r>
              <a:rPr lang="en-US" altLang="zh-CN" sz="1350" dirty="0">
                <a:solidFill>
                  <a:schemeClr val="bg1"/>
                </a:solidFill>
                <a:latin typeface="微软雅黑" panose="020B0503020204020204" pitchFamily="34" charset="-122"/>
                <a:ea typeface="微软雅黑" panose="020B0503020204020204" pitchFamily="34" charset="-122"/>
              </a:rPr>
              <a:t>link2</a:t>
            </a:r>
            <a:r>
              <a:rPr lang="zh-CN" altLang="en-US" sz="1350" dirty="0">
                <a:solidFill>
                  <a:schemeClr val="bg1"/>
                </a:solidFill>
                <a:latin typeface="微软雅黑" panose="020B0503020204020204" pitchFamily="34" charset="-122"/>
                <a:ea typeface="微软雅黑" panose="020B0503020204020204" pitchFamily="34" charset="-122"/>
              </a:rPr>
              <a:t>的</a:t>
            </a:r>
            <a:r>
              <a:rPr lang="en-US" altLang="zh-CN" sz="1350" dirty="0" err="1">
                <a:solidFill>
                  <a:schemeClr val="bg1"/>
                </a:solidFill>
                <a:latin typeface="微软雅黑" panose="020B0503020204020204" pitchFamily="34" charset="-122"/>
                <a:ea typeface="微软雅黑" panose="020B0503020204020204" pitchFamily="34" charset="-122"/>
              </a:rPr>
              <a:t>in_links</a:t>
            </a:r>
            <a:r>
              <a:rPr lang="zh-CN" altLang="en-US" sz="1350" dirty="0">
                <a:solidFill>
                  <a:schemeClr val="bg1"/>
                </a:solidFill>
                <a:latin typeface="微软雅黑" panose="020B0503020204020204" pitchFamily="34" charset="-122"/>
                <a:ea typeface="微软雅黑" panose="020B0503020204020204" pitchFamily="34" charset="-122"/>
              </a:rPr>
              <a:t>和</a:t>
            </a:r>
            <a:r>
              <a:rPr lang="en-US" altLang="zh-CN" sz="1350" dirty="0" err="1">
                <a:solidFill>
                  <a:schemeClr val="bg1"/>
                </a:solidFill>
                <a:latin typeface="微软雅黑" panose="020B0503020204020204" pitchFamily="34" charset="-122"/>
                <a:ea typeface="微软雅黑" panose="020B0503020204020204" pitchFamily="34" charset="-122"/>
              </a:rPr>
              <a:t>out_links</a:t>
            </a:r>
            <a:r>
              <a:rPr lang="zh-CN" altLang="en-US" sz="1350" dirty="0">
                <a:solidFill>
                  <a:schemeClr val="bg1"/>
                </a:solidFill>
                <a:latin typeface="微软雅黑" panose="020B0503020204020204" pitchFamily="34" charset="-122"/>
                <a:ea typeface="微软雅黑" panose="020B0503020204020204" pitchFamily="34" charset="-122"/>
              </a:rPr>
              <a:t>。</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4" name="TextBox 26"/>
          <p:cNvSpPr txBox="1"/>
          <p:nvPr/>
        </p:nvSpPr>
        <p:spPr bwMode="auto">
          <a:xfrm>
            <a:off x="2171700" y="621002"/>
            <a:ext cx="1518364" cy="300082"/>
          </a:xfrm>
          <a:prstGeom prst="rect">
            <a:avLst/>
          </a:prstGeom>
          <a:noFill/>
        </p:spPr>
        <p:txBody>
          <a:bodyPr wrap="none">
            <a:spAutoFit/>
          </a:bodyPr>
          <a:lstStyle/>
          <a:p>
            <a:pPr eaLnBrk="1" fontAlgn="auto" hangingPunct="1">
              <a:spcBef>
                <a:spcPts val="0"/>
              </a:spcBef>
              <a:spcAft>
                <a:spcPts val="0"/>
              </a:spcAft>
              <a:defRPr/>
            </a:pPr>
            <a:r>
              <a:rPr lang="en-US" altLang="zh-CN" sz="1350" dirty="0" smtClean="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上下游关系表</a:t>
            </a:r>
            <a:endParaRPr lang="zh-CN" altLang="en-US" sz="1350" dirty="0">
              <a:solidFill>
                <a:schemeClr val="bg1"/>
              </a:solidFill>
              <a:latin typeface="微软雅黑" panose="020B0503020204020204" pitchFamily="34" charset="-122"/>
              <a:ea typeface="微软雅黑" panose="020B0503020204020204" pitchFamily="34" charset="-122"/>
            </a:endParaRPr>
          </a:p>
        </p:txBody>
      </p:sp>
      <p:pic>
        <p:nvPicPr>
          <p:cNvPr id="39" name="Picture 2" descr="https://work.alibaba-inc.com/aliwork_tfs/g01_alibaba-inc_com/tfscom/TB1qFz9RVXXXXa6XVXXXXXXXXXX.tfspriv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00" y="1102947"/>
            <a:ext cx="4844273" cy="21411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ork.alibaba-inc.com/aliwork_tfs/g01_alibaba-inc_com/tfscom/TB1UwfZRVXXXXaaaXXXXXXXXXXX.tfspriva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700" y="3426003"/>
            <a:ext cx="4891035" cy="15521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anim calcmode="lin" valueType="num">
                                      <p:cBhvr>
                                        <p:cTn id="8" dur="2000" fill="hold"/>
                                        <p:tgtEl>
                                          <p:spTgt spid="27"/>
                                        </p:tgtEl>
                                        <p:attrNameLst>
                                          <p:attrName>ppt_w</p:attrName>
                                        </p:attrNameLst>
                                      </p:cBhvr>
                                      <p:tavLst>
                                        <p:tav tm="0" fmla="#ppt_w*sin(2.5*pi*$)">
                                          <p:val>
                                            <p:fltVal val="0"/>
                                          </p:val>
                                        </p:tav>
                                        <p:tav tm="100000">
                                          <p:val>
                                            <p:fltVal val="1"/>
                                          </p:val>
                                        </p:tav>
                                      </p:tavLst>
                                    </p:anim>
                                    <p:anim calcmode="lin" valueType="num">
                                      <p:cBhvr>
                                        <p:cTn id="9" dur="2000" fill="hold"/>
                                        <p:tgtEl>
                                          <p:spTgt spid="2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000"/>
                                        <p:tgtEl>
                                          <p:spTgt spid="57"/>
                                        </p:tgtEl>
                                      </p:cBhvr>
                                    </p:animEffect>
                                    <p:anim calcmode="lin" valueType="num">
                                      <p:cBhvr>
                                        <p:cTn id="13" dur="2000" fill="hold"/>
                                        <p:tgtEl>
                                          <p:spTgt spid="57"/>
                                        </p:tgtEl>
                                        <p:attrNameLst>
                                          <p:attrName>ppt_w</p:attrName>
                                        </p:attrNameLst>
                                      </p:cBhvr>
                                      <p:tavLst>
                                        <p:tav tm="0" fmla="#ppt_w*sin(2.5*pi*$)">
                                          <p:val>
                                            <p:fltVal val="0"/>
                                          </p:val>
                                        </p:tav>
                                        <p:tav tm="100000">
                                          <p:val>
                                            <p:fltVal val="1"/>
                                          </p:val>
                                        </p:tav>
                                      </p:tavLst>
                                    </p:anim>
                                    <p:anim calcmode="lin" valueType="num">
                                      <p:cBhvr>
                                        <p:cTn id="14" dur="2000" fill="hold"/>
                                        <p:tgtEl>
                                          <p:spTgt spid="5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数据源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bwMode="auto">
          <a:xfrm>
            <a:off x="6407098" y="922119"/>
            <a:ext cx="1958975" cy="1871663"/>
            <a:chOff x="3065829" y="2668267"/>
            <a:chExt cx="1872107" cy="1761728"/>
          </a:xfrm>
        </p:grpSpPr>
        <p:sp>
          <p:nvSpPr>
            <p:cNvPr id="28" name="椭圆 27"/>
            <p:cNvSpPr/>
            <p:nvPr/>
          </p:nvSpPr>
          <p:spPr>
            <a:xfrm>
              <a:off x="3114376" y="2668267"/>
              <a:ext cx="1762875" cy="17617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4441842" y="2760911"/>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椭圆 29"/>
            <p:cNvSpPr/>
            <p:nvPr/>
          </p:nvSpPr>
          <p:spPr>
            <a:xfrm>
              <a:off x="3439037" y="2760911"/>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椭圆 30"/>
            <p:cNvSpPr/>
            <p:nvPr/>
          </p:nvSpPr>
          <p:spPr>
            <a:xfrm>
              <a:off x="3065829" y="3493096"/>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椭圆 31"/>
            <p:cNvSpPr/>
            <p:nvPr/>
          </p:nvSpPr>
          <p:spPr>
            <a:xfrm>
              <a:off x="4818084" y="3493096"/>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5" name="椭圆 44"/>
            <p:cNvSpPr/>
            <p:nvPr/>
          </p:nvSpPr>
          <p:spPr>
            <a:xfrm>
              <a:off x="4441842" y="4223788"/>
              <a:ext cx="119852"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6" name="椭圆 45"/>
            <p:cNvSpPr/>
            <p:nvPr/>
          </p:nvSpPr>
          <p:spPr>
            <a:xfrm>
              <a:off x="3439037" y="4201373"/>
              <a:ext cx="119851" cy="1195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17432" name="组合 46"/>
            <p:cNvGrpSpPr/>
            <p:nvPr/>
          </p:nvGrpSpPr>
          <p:grpSpPr bwMode="auto">
            <a:xfrm>
              <a:off x="3269294" y="2943617"/>
              <a:ext cx="1465544" cy="1202498"/>
              <a:chOff x="3269294" y="2943617"/>
              <a:chExt cx="1465544" cy="1202498"/>
            </a:xfrm>
          </p:grpSpPr>
          <p:sp>
            <p:nvSpPr>
              <p:cNvPr id="48" name="任意多边形 47"/>
              <p:cNvSpPr/>
              <p:nvPr/>
            </p:nvSpPr>
            <p:spPr>
              <a:xfrm>
                <a:off x="4281029" y="2955164"/>
                <a:ext cx="153228" cy="213679"/>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49" name="任意多边形 48"/>
              <p:cNvSpPr/>
              <p:nvPr/>
            </p:nvSpPr>
            <p:spPr>
              <a:xfrm flipV="1">
                <a:off x="4475219" y="3525970"/>
                <a:ext cx="259425" cy="43334"/>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0" name="任意多边形 49"/>
              <p:cNvSpPr/>
              <p:nvPr/>
            </p:nvSpPr>
            <p:spPr>
              <a:xfrm>
                <a:off x="3595298" y="2943210"/>
                <a:ext cx="142608" cy="213679"/>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1" name="任意多边形 50"/>
              <p:cNvSpPr/>
              <p:nvPr/>
            </p:nvSpPr>
            <p:spPr>
              <a:xfrm>
                <a:off x="3269121" y="3557350"/>
                <a:ext cx="247288" cy="43333"/>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2" name="任意多边形 51"/>
              <p:cNvSpPr/>
              <p:nvPr/>
            </p:nvSpPr>
            <p:spPr>
              <a:xfrm>
                <a:off x="3581645" y="3936891"/>
                <a:ext cx="156261" cy="209196"/>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53" name="任意多边形 52"/>
              <p:cNvSpPr/>
              <p:nvPr/>
            </p:nvSpPr>
            <p:spPr>
              <a:xfrm>
                <a:off x="4267376" y="3936891"/>
                <a:ext cx="141090" cy="209196"/>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grpSp>
        <p:nvGrpSpPr>
          <p:cNvPr id="57" name="组合 56"/>
          <p:cNvGrpSpPr/>
          <p:nvPr/>
        </p:nvGrpSpPr>
        <p:grpSpPr bwMode="auto">
          <a:xfrm>
            <a:off x="6900981" y="1369794"/>
            <a:ext cx="982087" cy="993775"/>
            <a:chOff x="3906743" y="2917715"/>
            <a:chExt cx="938588" cy="936104"/>
          </a:xfrm>
        </p:grpSpPr>
        <p:sp>
          <p:nvSpPr>
            <p:cNvPr id="58" name="椭圆 57"/>
            <p:cNvSpPr/>
            <p:nvPr/>
          </p:nvSpPr>
          <p:spPr>
            <a:xfrm>
              <a:off x="3909227" y="2917715"/>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7422" name="矩形 58"/>
            <p:cNvSpPr>
              <a:spLocks noChangeArrowheads="1"/>
            </p:cNvSpPr>
            <p:nvPr/>
          </p:nvSpPr>
          <p:spPr bwMode="auto">
            <a:xfrm>
              <a:off x="3906743" y="3241684"/>
              <a:ext cx="91184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500" dirty="0" smtClean="0">
                  <a:solidFill>
                    <a:schemeClr val="bg1"/>
                  </a:solidFill>
                  <a:latin typeface="微软雅黑" panose="020B0503020204020204" pitchFamily="34" charset="-122"/>
                  <a:ea typeface="微软雅黑" panose="020B0503020204020204" pitchFamily="34" charset="-122"/>
                </a:rPr>
                <a:t>智慧交通</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61" name="TextBox 23"/>
          <p:cNvSpPr txBox="1"/>
          <p:nvPr/>
        </p:nvSpPr>
        <p:spPr bwMode="auto">
          <a:xfrm>
            <a:off x="5978545" y="3239869"/>
            <a:ext cx="2829558" cy="1338828"/>
          </a:xfrm>
          <a:prstGeom prst="rect">
            <a:avLst/>
          </a:prstGeom>
          <a:noFill/>
        </p:spPr>
        <p:txBody>
          <a:bodyPr wrap="square">
            <a:spAutoFit/>
          </a:bodyPr>
          <a:lstStyle/>
          <a:p>
            <a:pPr eaLnBrk="1" fontAlgn="auto" hangingPunct="1">
              <a:spcBef>
                <a:spcPts val="0"/>
              </a:spcBef>
              <a:spcAft>
                <a:spcPts val="0"/>
              </a:spcAft>
              <a:defRPr/>
            </a:pPr>
            <a:r>
              <a:rPr lang="zh-CN" altLang="en-US" sz="1350" dirty="0" smtClean="0">
                <a:solidFill>
                  <a:schemeClr val="bg1"/>
                </a:solidFill>
                <a:latin typeface="微软雅黑" panose="020B0503020204020204" pitchFamily="34" charset="-122"/>
                <a:ea typeface="微软雅黑" panose="020B0503020204020204" pitchFamily="34" charset="-122"/>
              </a:rPr>
              <a:t>数据</a:t>
            </a:r>
            <a:r>
              <a:rPr lang="zh-CN" altLang="en-US" sz="1350" dirty="0">
                <a:solidFill>
                  <a:schemeClr val="bg1"/>
                </a:solidFill>
                <a:latin typeface="微软雅黑" panose="020B0503020204020204" pitchFamily="34" charset="-122"/>
                <a:ea typeface="微软雅黑" panose="020B0503020204020204" pitchFamily="34" charset="-122"/>
              </a:rPr>
              <a:t>集中记录了历史每天不同时间段内（</a:t>
            </a:r>
            <a:r>
              <a:rPr lang="en-US" altLang="zh-CN" sz="1350" dirty="0">
                <a:solidFill>
                  <a:schemeClr val="bg1"/>
                </a:solidFill>
                <a:latin typeface="微软雅黑" panose="020B0503020204020204" pitchFamily="34" charset="-122"/>
                <a:ea typeface="微软雅黑" panose="020B0503020204020204" pitchFamily="34" charset="-122"/>
              </a:rPr>
              <a:t>2min</a:t>
            </a:r>
            <a:r>
              <a:rPr lang="zh-CN" altLang="en-US" sz="1350" dirty="0">
                <a:solidFill>
                  <a:schemeClr val="bg1"/>
                </a:solidFill>
                <a:latin typeface="微软雅黑" panose="020B0503020204020204" pitchFamily="34" charset="-122"/>
                <a:ea typeface="微软雅黑" panose="020B0503020204020204" pitchFamily="34" charset="-122"/>
              </a:rPr>
              <a:t>为一个时间段）每条</a:t>
            </a: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上的平均旅行时间，每个时间段的平均旅行时间是基于在该时间段内进入</a:t>
            </a: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的车辆在该</a:t>
            </a:r>
            <a:r>
              <a:rPr lang="en-US" altLang="zh-CN" sz="1350" dirty="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上的旅行时间产出。字段解释如表</a:t>
            </a:r>
            <a:r>
              <a:rPr lang="en-US" altLang="zh-CN" sz="1350" dirty="0">
                <a:solidFill>
                  <a:schemeClr val="bg1"/>
                </a:solidFill>
                <a:latin typeface="微软雅黑" panose="020B0503020204020204" pitchFamily="34" charset="-122"/>
                <a:ea typeface="微软雅黑" panose="020B0503020204020204" pitchFamily="34" charset="-122"/>
              </a:rPr>
              <a:t>3</a:t>
            </a:r>
            <a:r>
              <a:rPr lang="zh-CN" altLang="en-US" sz="1350" dirty="0">
                <a:solidFill>
                  <a:schemeClr val="bg1"/>
                </a:solidFill>
                <a:latin typeface="微软雅黑" panose="020B0503020204020204" pitchFamily="34" charset="-122"/>
                <a:ea typeface="微软雅黑" panose="020B0503020204020204" pitchFamily="34" charset="-122"/>
              </a:rPr>
              <a:t>所示：</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4" name="TextBox 26"/>
          <p:cNvSpPr txBox="1"/>
          <p:nvPr/>
        </p:nvSpPr>
        <p:spPr bwMode="auto">
          <a:xfrm>
            <a:off x="2171700" y="621002"/>
            <a:ext cx="1691489" cy="300082"/>
          </a:xfrm>
          <a:prstGeom prst="rect">
            <a:avLst/>
          </a:prstGeom>
          <a:noFill/>
        </p:spPr>
        <p:txBody>
          <a:bodyPr wrap="none">
            <a:spAutoFit/>
          </a:bodyPr>
          <a:lstStyle/>
          <a:p>
            <a:pPr eaLnBrk="1" fontAlgn="auto" hangingPunct="1">
              <a:spcBef>
                <a:spcPts val="0"/>
              </a:spcBef>
              <a:spcAft>
                <a:spcPts val="0"/>
              </a:spcAft>
              <a:defRPr/>
            </a:pPr>
            <a:r>
              <a:rPr lang="en-US" altLang="zh-CN" sz="1350" dirty="0" smtClean="0">
                <a:solidFill>
                  <a:schemeClr val="bg1"/>
                </a:solidFill>
                <a:latin typeface="微软雅黑" panose="020B0503020204020204" pitchFamily="34" charset="-122"/>
                <a:ea typeface="微软雅黑" panose="020B0503020204020204" pitchFamily="34" charset="-122"/>
              </a:rPr>
              <a:t>link</a:t>
            </a:r>
            <a:r>
              <a:rPr lang="zh-CN" altLang="en-US" sz="1350" dirty="0">
                <a:solidFill>
                  <a:schemeClr val="bg1"/>
                </a:solidFill>
                <a:latin typeface="微软雅黑" panose="020B0503020204020204" pitchFamily="34" charset="-122"/>
                <a:ea typeface="微软雅黑" panose="020B0503020204020204" pitchFamily="34" charset="-122"/>
              </a:rPr>
              <a:t>历史通行时间表</a:t>
            </a:r>
            <a:endParaRPr lang="zh-CN" altLang="en-US" sz="1350" dirty="0">
              <a:solidFill>
                <a:schemeClr val="bg1"/>
              </a:solidFill>
              <a:latin typeface="微软雅黑" panose="020B0503020204020204" pitchFamily="34" charset="-122"/>
              <a:ea typeface="微软雅黑" panose="020B0503020204020204" pitchFamily="34" charset="-122"/>
            </a:endParaRPr>
          </a:p>
        </p:txBody>
      </p:sp>
      <p:pic>
        <p:nvPicPr>
          <p:cNvPr id="4098" name="Picture 2" descr="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77" y="1183311"/>
            <a:ext cx="4891035" cy="3522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anim calcmode="lin" valueType="num">
                                      <p:cBhvr>
                                        <p:cTn id="8" dur="2000" fill="hold"/>
                                        <p:tgtEl>
                                          <p:spTgt spid="27"/>
                                        </p:tgtEl>
                                        <p:attrNameLst>
                                          <p:attrName>ppt_w</p:attrName>
                                        </p:attrNameLst>
                                      </p:cBhvr>
                                      <p:tavLst>
                                        <p:tav tm="0" fmla="#ppt_w*sin(2.5*pi*$)">
                                          <p:val>
                                            <p:fltVal val="0"/>
                                          </p:val>
                                        </p:tav>
                                        <p:tav tm="100000">
                                          <p:val>
                                            <p:fltVal val="1"/>
                                          </p:val>
                                        </p:tav>
                                      </p:tavLst>
                                    </p:anim>
                                    <p:anim calcmode="lin" valueType="num">
                                      <p:cBhvr>
                                        <p:cTn id="9" dur="2000" fill="hold"/>
                                        <p:tgtEl>
                                          <p:spTgt spid="2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000"/>
                                        <p:tgtEl>
                                          <p:spTgt spid="57"/>
                                        </p:tgtEl>
                                      </p:cBhvr>
                                    </p:animEffect>
                                    <p:anim calcmode="lin" valueType="num">
                                      <p:cBhvr>
                                        <p:cTn id="13" dur="2000" fill="hold"/>
                                        <p:tgtEl>
                                          <p:spTgt spid="57"/>
                                        </p:tgtEl>
                                        <p:attrNameLst>
                                          <p:attrName>ppt_w</p:attrName>
                                        </p:attrNameLst>
                                      </p:cBhvr>
                                      <p:tavLst>
                                        <p:tav tm="0" fmla="#ppt_w*sin(2.5*pi*$)">
                                          <p:val>
                                            <p:fltVal val="0"/>
                                          </p:val>
                                        </p:tav>
                                        <p:tav tm="100000">
                                          <p:val>
                                            <p:fltVal val="1"/>
                                          </p:val>
                                        </p:tav>
                                      </p:tavLst>
                                    </p:anim>
                                    <p:anim calcmode="lin" valueType="num">
                                      <p:cBhvr>
                                        <p:cTn id="14" dur="2000" fill="hold"/>
                                        <p:tgtEl>
                                          <p:spTgt spid="5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评估指标</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423" name="矩形 54"/>
          <p:cNvSpPr>
            <a:spLocks noChangeArrowheads="1"/>
          </p:cNvSpPr>
          <p:nvPr/>
        </p:nvSpPr>
        <p:spPr bwMode="auto">
          <a:xfrm>
            <a:off x="638762" y="1410923"/>
            <a:ext cx="2595326"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800" dirty="0" smtClean="0">
                <a:solidFill>
                  <a:schemeClr val="bg1"/>
                </a:solidFill>
                <a:latin typeface="微软雅黑" panose="020B0503020204020204" pitchFamily="34" charset="-122"/>
                <a:ea typeface="微软雅黑" panose="020B0503020204020204" pitchFamily="34" charset="-122"/>
              </a:rPr>
              <a:t>计算</a:t>
            </a:r>
            <a:r>
              <a:rPr lang="zh-CN" altLang="en-US" sz="1800" dirty="0">
                <a:solidFill>
                  <a:schemeClr val="bg1"/>
                </a:solidFill>
                <a:latin typeface="微软雅黑" panose="020B0503020204020204" pitchFamily="34" charset="-122"/>
                <a:ea typeface="微软雅黑" panose="020B0503020204020204" pitchFamily="34" charset="-122"/>
              </a:rPr>
              <a:t>公式如下：</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6146" name="Picture 2" descr="imag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762" y="2815842"/>
            <a:ext cx="4722910" cy="1536719"/>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54"/>
          <p:cNvSpPr>
            <a:spLocks noChangeArrowheads="1"/>
          </p:cNvSpPr>
          <p:nvPr/>
        </p:nvSpPr>
        <p:spPr bwMode="auto">
          <a:xfrm>
            <a:off x="5781970" y="2677782"/>
            <a:ext cx="3086216" cy="146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en-US" altLang="zh-CN" sz="1400" dirty="0" err="1" smtClean="0">
                <a:solidFill>
                  <a:schemeClr val="bg1"/>
                </a:solidFill>
                <a:latin typeface="微软雅黑" panose="020B0503020204020204" pitchFamily="34" charset="-122"/>
                <a:ea typeface="微软雅黑" panose="020B0503020204020204" pitchFamily="34" charset="-122"/>
              </a:rPr>
              <a:t>ttp</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参赛者提交的预测通行时间</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en-US" altLang="zh-CN" sz="1400" dirty="0" err="1">
                <a:solidFill>
                  <a:schemeClr val="bg1"/>
                </a:solidFill>
                <a:latin typeface="微软雅黑" panose="020B0503020204020204" pitchFamily="34" charset="-122"/>
                <a:ea typeface="微软雅黑" panose="020B0503020204020204" pitchFamily="34" charset="-122"/>
              </a:rPr>
              <a:t>ttr</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真实通行时间</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N: </a:t>
            </a:r>
            <a:r>
              <a:rPr lang="zh-CN" altLang="en-US" sz="1400" dirty="0">
                <a:solidFill>
                  <a:schemeClr val="bg1"/>
                </a:solidFill>
                <a:latin typeface="微软雅黑" panose="020B0503020204020204" pitchFamily="34" charset="-122"/>
                <a:ea typeface="微软雅黑" panose="020B0503020204020204" pitchFamily="34" charset="-122"/>
              </a:rPr>
              <a:t>预测</a:t>
            </a:r>
            <a:r>
              <a:rPr lang="en-US" altLang="zh-CN" sz="1400" dirty="0">
                <a:solidFill>
                  <a:schemeClr val="bg1"/>
                </a:solidFill>
                <a:latin typeface="微软雅黑" panose="020B0503020204020204" pitchFamily="34" charset="-122"/>
                <a:ea typeface="微软雅黑" panose="020B0503020204020204" pitchFamily="34" charset="-122"/>
              </a:rPr>
              <a:t>link</a:t>
            </a:r>
            <a:r>
              <a:rPr lang="zh-CN" altLang="en-US" sz="1400" dirty="0">
                <a:solidFill>
                  <a:schemeClr val="bg1"/>
                </a:solidFill>
                <a:latin typeface="微软雅黑" panose="020B0503020204020204" pitchFamily="34" charset="-122"/>
                <a:ea typeface="微软雅黑" panose="020B0503020204020204" pitchFamily="34" charset="-122"/>
              </a:rPr>
              <a:t>数量</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en-US" altLang="zh-CN" sz="1400" dirty="0" err="1">
                <a:solidFill>
                  <a:schemeClr val="bg1"/>
                </a:solidFill>
                <a:latin typeface="微软雅黑" panose="020B0503020204020204" pitchFamily="34" charset="-122"/>
                <a:ea typeface="微软雅黑" panose="020B0503020204020204" pitchFamily="34" charset="-122"/>
              </a:rPr>
              <a:t>T_i</a:t>
            </a:r>
            <a:r>
              <a:rPr lang="zh-CN" altLang="en-US" sz="1400" dirty="0">
                <a:solidFill>
                  <a:schemeClr val="bg1"/>
                </a:solidFill>
                <a:latin typeface="微软雅黑" panose="020B0503020204020204" pitchFamily="34" charset="-122"/>
                <a:ea typeface="微软雅黑" panose="020B0503020204020204" pitchFamily="34" charset="-122"/>
              </a:rPr>
              <a:t>： 第</a:t>
            </a:r>
            <a:r>
              <a:rPr lang="en-US" altLang="zh-CN" sz="1400" dirty="0" err="1">
                <a:solidFill>
                  <a:schemeClr val="bg1"/>
                </a:solidFill>
                <a:latin typeface="微软雅黑" panose="020B0503020204020204" pitchFamily="34" charset="-122"/>
                <a:ea typeface="微软雅黑" panose="020B0503020204020204" pitchFamily="34" charset="-122"/>
              </a:rPr>
              <a:t>i</a:t>
            </a:r>
            <a:r>
              <a:rPr lang="zh-CN" altLang="en-US" sz="1400" dirty="0">
                <a:solidFill>
                  <a:schemeClr val="bg1"/>
                </a:solidFill>
                <a:latin typeface="微软雅黑" panose="020B0503020204020204" pitchFamily="34" charset="-122"/>
                <a:ea typeface="微软雅黑" panose="020B0503020204020204" pitchFamily="34" charset="-122"/>
              </a:rPr>
              <a:t>个</a:t>
            </a:r>
            <a:r>
              <a:rPr lang="en-US" altLang="zh-CN" sz="1400" dirty="0">
                <a:solidFill>
                  <a:schemeClr val="bg1"/>
                </a:solidFill>
                <a:latin typeface="微软雅黑" panose="020B0503020204020204" pitchFamily="34" charset="-122"/>
                <a:ea typeface="微软雅黑" panose="020B0503020204020204" pitchFamily="34" charset="-122"/>
              </a:rPr>
              <a:t>link</a:t>
            </a:r>
            <a:r>
              <a:rPr lang="zh-CN" altLang="en-US" sz="1400" dirty="0">
                <a:solidFill>
                  <a:schemeClr val="bg1"/>
                </a:solidFill>
                <a:latin typeface="微软雅黑" panose="020B0503020204020204" pitchFamily="34" charset="-122"/>
                <a:ea typeface="微软雅黑" panose="020B0503020204020204" pitchFamily="34" charset="-122"/>
              </a:rPr>
              <a:t>上的预测时间片数量</a:t>
            </a:r>
            <a:endParaRPr lang="zh-CN" altLang="en-US" sz="1400" dirty="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MAPE</a:t>
            </a:r>
            <a:r>
              <a:rPr lang="zh-CN" altLang="en-US" sz="1400" dirty="0">
                <a:solidFill>
                  <a:schemeClr val="bg1"/>
                </a:solidFill>
                <a:latin typeface="微软雅黑" panose="020B0503020204020204" pitchFamily="34" charset="-122"/>
                <a:ea typeface="微软雅黑" panose="020B0503020204020204" pitchFamily="34" charset="-122"/>
              </a:rPr>
              <a:t>值越低说明模型准确度越高。</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783268" y="376015"/>
            <a:ext cx="1969179" cy="1883827"/>
          </a:xfrm>
          <a:prstGeom prst="rect">
            <a:avLst/>
          </a:prstGeom>
        </p:spPr>
      </p:pic>
      <p:grpSp>
        <p:nvGrpSpPr>
          <p:cNvPr id="34" name="组合 33"/>
          <p:cNvGrpSpPr/>
          <p:nvPr/>
        </p:nvGrpSpPr>
        <p:grpSpPr bwMode="auto">
          <a:xfrm>
            <a:off x="6275515" y="821042"/>
            <a:ext cx="982087" cy="993775"/>
            <a:chOff x="3906743" y="2917715"/>
            <a:chExt cx="938588" cy="936104"/>
          </a:xfrm>
        </p:grpSpPr>
        <p:sp>
          <p:nvSpPr>
            <p:cNvPr id="35" name="椭圆 34"/>
            <p:cNvSpPr/>
            <p:nvPr/>
          </p:nvSpPr>
          <p:spPr>
            <a:xfrm>
              <a:off x="3909227" y="2917715"/>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矩形 58"/>
            <p:cNvSpPr>
              <a:spLocks noChangeArrowheads="1"/>
            </p:cNvSpPr>
            <p:nvPr/>
          </p:nvSpPr>
          <p:spPr bwMode="auto">
            <a:xfrm>
              <a:off x="3906743" y="3241684"/>
              <a:ext cx="91184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500" dirty="0" smtClean="0">
                  <a:solidFill>
                    <a:schemeClr val="bg1"/>
                  </a:solidFill>
                  <a:latin typeface="微软雅黑" panose="020B0503020204020204" pitchFamily="34" charset="-122"/>
                  <a:ea typeface="微软雅黑" panose="020B0503020204020204" pitchFamily="34" charset="-122"/>
                </a:rPr>
                <a:t>智慧交通</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anim calcmode="lin" valueType="num">
                                      <p:cBhvr>
                                        <p:cTn id="8" dur="2000" fill="hold"/>
                                        <p:tgtEl>
                                          <p:spTgt spid="34"/>
                                        </p:tgtEl>
                                        <p:attrNameLst>
                                          <p:attrName>ppt_w</p:attrName>
                                        </p:attrNameLst>
                                      </p:cBhvr>
                                      <p:tavLst>
                                        <p:tav tm="0" fmla="#ppt_w*sin(2.5*pi*$)">
                                          <p:val>
                                            <p:fltVal val="0"/>
                                          </p:val>
                                        </p:tav>
                                        <p:tav tm="100000">
                                          <p:val>
                                            <p:fltVal val="1"/>
                                          </p:val>
                                        </p:tav>
                                      </p:tavLst>
                                    </p:anim>
                                    <p:anim calcmode="lin" valueType="num">
                                      <p:cBhvr>
                                        <p:cTn id="9" dur="2000" fill="hold"/>
                                        <p:tgtEl>
                                          <p:spTgt spid="3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提交结果</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423" name="矩形 54"/>
          <p:cNvSpPr>
            <a:spLocks noChangeArrowheads="1"/>
          </p:cNvSpPr>
          <p:nvPr/>
        </p:nvSpPr>
        <p:spPr bwMode="auto">
          <a:xfrm>
            <a:off x="638762" y="1410923"/>
            <a:ext cx="2595326"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800" dirty="0" smtClean="0">
                <a:solidFill>
                  <a:schemeClr val="bg1"/>
                </a:solidFill>
                <a:latin typeface="微软雅黑" panose="020B0503020204020204" pitchFamily="34" charset="-122"/>
                <a:ea typeface="微软雅黑" panose="020B0503020204020204" pitchFamily="34" charset="-122"/>
              </a:rPr>
              <a:t>提交格式如下</a:t>
            </a:r>
            <a:r>
              <a:rPr lang="zh-CN" altLang="en-US" sz="1800" dirty="0">
                <a:solidFill>
                  <a:schemeClr val="bg1"/>
                </a:solidFill>
                <a:latin typeface="微软雅黑" panose="020B0503020204020204" pitchFamily="34" charset="-122"/>
                <a:ea typeface="微软雅黑" panose="020B0503020204020204" pitchFamily="34" charset="-122"/>
              </a:rPr>
              <a:t>：</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5" name="矩形 54"/>
          <p:cNvSpPr>
            <a:spLocks noChangeArrowheads="1"/>
          </p:cNvSpPr>
          <p:nvPr/>
        </p:nvSpPr>
        <p:spPr bwMode="auto">
          <a:xfrm>
            <a:off x="5714494" y="2824148"/>
            <a:ext cx="3086216"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提交</a:t>
            </a:r>
            <a:r>
              <a:rPr lang="en-US" altLang="zh-CN" sz="1400" dirty="0">
                <a:solidFill>
                  <a:schemeClr val="bg1"/>
                </a:solidFill>
                <a:latin typeface="微软雅黑" panose="020B0503020204020204" pitchFamily="34" charset="-122"/>
                <a:ea typeface="微软雅黑" panose="020B0503020204020204" pitchFamily="34" charset="-122"/>
              </a:rPr>
              <a:t>.txt</a:t>
            </a:r>
            <a:r>
              <a:rPr lang="zh-CN" altLang="en-US" sz="1400" dirty="0">
                <a:solidFill>
                  <a:schemeClr val="bg1"/>
                </a:solidFill>
                <a:latin typeface="微软雅黑" panose="020B0503020204020204" pitchFamily="34" charset="-122"/>
                <a:ea typeface="微软雅黑" panose="020B0503020204020204" pitchFamily="34" charset="-122"/>
              </a:rPr>
              <a:t>文件，文件以</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分割每个字段，文件名为选手昵称</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下划线</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提交时间，文件内容格式如下（提交时不要包含表头）</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783268" y="376015"/>
            <a:ext cx="1969179" cy="1883827"/>
          </a:xfrm>
          <a:prstGeom prst="rect">
            <a:avLst/>
          </a:prstGeom>
        </p:spPr>
      </p:pic>
      <p:grpSp>
        <p:nvGrpSpPr>
          <p:cNvPr id="34" name="组合 33"/>
          <p:cNvGrpSpPr/>
          <p:nvPr/>
        </p:nvGrpSpPr>
        <p:grpSpPr bwMode="auto">
          <a:xfrm>
            <a:off x="6275515" y="821042"/>
            <a:ext cx="982087" cy="993775"/>
            <a:chOff x="3906743" y="2917715"/>
            <a:chExt cx="938588" cy="936104"/>
          </a:xfrm>
        </p:grpSpPr>
        <p:sp>
          <p:nvSpPr>
            <p:cNvPr id="35" name="椭圆 34"/>
            <p:cNvSpPr/>
            <p:nvPr/>
          </p:nvSpPr>
          <p:spPr>
            <a:xfrm>
              <a:off x="3909227" y="2917715"/>
              <a:ext cx="936104" cy="93610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6" name="矩形 58"/>
            <p:cNvSpPr>
              <a:spLocks noChangeArrowheads="1"/>
            </p:cNvSpPr>
            <p:nvPr/>
          </p:nvSpPr>
          <p:spPr bwMode="auto">
            <a:xfrm>
              <a:off x="3906743" y="3241684"/>
              <a:ext cx="911848" cy="3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500" dirty="0" smtClean="0">
                  <a:solidFill>
                    <a:schemeClr val="bg1"/>
                  </a:solidFill>
                  <a:latin typeface="微软雅黑" panose="020B0503020204020204" pitchFamily="34" charset="-122"/>
                  <a:ea typeface="微软雅黑" panose="020B0503020204020204" pitchFamily="34" charset="-122"/>
                </a:rPr>
                <a:t>智慧交通</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pic>
        <p:nvPicPr>
          <p:cNvPr id="6148" name="Picture 4" descr="11111111111222222222222222222222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62" y="2824148"/>
            <a:ext cx="4746959" cy="160741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54"/>
          <p:cNvSpPr>
            <a:spLocks noChangeArrowheads="1"/>
          </p:cNvSpPr>
          <p:nvPr/>
        </p:nvSpPr>
        <p:spPr bwMode="auto">
          <a:xfrm>
            <a:off x="560705" y="2179955"/>
            <a:ext cx="5109210" cy="69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lnSpc>
                <a:spcPct val="130000"/>
              </a:lnSpc>
            </a:pPr>
            <a:r>
              <a:rPr lang="en-US" altLang="zh-CN" sz="1800" dirty="0" smtClean="0">
                <a:solidFill>
                  <a:schemeClr val="bg1"/>
                </a:solidFill>
                <a:latin typeface="微软雅黑" panose="020B0503020204020204" pitchFamily="34" charset="-122"/>
                <a:ea typeface="微软雅黑" panose="020B0503020204020204" pitchFamily="34" charset="-122"/>
              </a:rPr>
              <a:t>link_ID#date#time_interval#travel_time</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anim calcmode="lin" valueType="num">
                                      <p:cBhvr>
                                        <p:cTn id="8" dur="2000" fill="hold"/>
                                        <p:tgtEl>
                                          <p:spTgt spid="34"/>
                                        </p:tgtEl>
                                        <p:attrNameLst>
                                          <p:attrName>ppt_w</p:attrName>
                                        </p:attrNameLst>
                                      </p:cBhvr>
                                      <p:tavLst>
                                        <p:tav tm="0" fmla="#ppt_w*sin(2.5*pi*$)">
                                          <p:val>
                                            <p:fltVal val="0"/>
                                          </p:val>
                                        </p:tav>
                                        <p:tav tm="100000">
                                          <p:val>
                                            <p:fltVal val="1"/>
                                          </p:val>
                                        </p:tav>
                                      </p:tavLst>
                                    </p:anim>
                                    <p:anim calcmode="lin" valueType="num">
                                      <p:cBhvr>
                                        <p:cTn id="9" dur="2000" fill="hold"/>
                                        <p:tgtEl>
                                          <p:spTgt spid="3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4485</Words>
  <Application>WPS 演示</Application>
  <PresentationFormat>全屏显示(16:9)</PresentationFormat>
  <Paragraphs>568</Paragraphs>
  <Slides>58</Slides>
  <Notes>55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58</vt:i4>
      </vt:variant>
    </vt:vector>
  </HeadingPairs>
  <TitlesOfParts>
    <vt:vector size="74" baseType="lpstr">
      <vt:lpstr>Arial</vt:lpstr>
      <vt:lpstr>宋体</vt:lpstr>
      <vt:lpstr>Wingdings</vt:lpstr>
      <vt:lpstr>方正正黑简体</vt:lpstr>
      <vt:lpstr>微软雅黑</vt:lpstr>
      <vt:lpstr>Calibri</vt:lpstr>
      <vt:lpstr>方正正纤黑简体</vt:lpstr>
      <vt:lpstr>等线</vt:lpstr>
      <vt:lpstr>Segoe UI Semilight</vt:lpstr>
      <vt:lpstr>TeXGyreAdventor</vt:lpstr>
      <vt:lpstr>Wingdings</vt:lpstr>
      <vt:lpstr>FontAwesome</vt:lpstr>
      <vt:lpstr>方正正黑简体</vt:lpstr>
      <vt:lpstr>Segoe Print</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清风素材;12sc.taobao.com</dc:creator>
  <cp:keywords>12sc.taobao.com</cp:keywords>
  <dc:description>12sc.taobao.com</dc:description>
  <dc:subject>12sc.taobao.com</dc:subject>
  <cp:category>12sc.taobao.com</cp:category>
  <cp:lastModifiedBy>BIGDATA</cp:lastModifiedBy>
  <cp:revision>163</cp:revision>
  <dcterms:created xsi:type="dcterms:W3CDTF">2015-03-31T05:49:00Z</dcterms:created>
  <dcterms:modified xsi:type="dcterms:W3CDTF">2017-08-03T00:02:06Z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